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68" r:id="rId5"/>
    <p:sldId id="269" r:id="rId6"/>
    <p:sldId id="270" r:id="rId7"/>
    <p:sldId id="271" r:id="rId8"/>
    <p:sldId id="282" r:id="rId9"/>
    <p:sldId id="272" r:id="rId10"/>
    <p:sldId id="273" r:id="rId11"/>
    <p:sldId id="274" r:id="rId12"/>
    <p:sldId id="275" r:id="rId13"/>
    <p:sldId id="276" r:id="rId14"/>
    <p:sldId id="277" r:id="rId15"/>
    <p:sldId id="278" r:id="rId16"/>
    <p:sldId id="279" r:id="rId17"/>
    <p:sldId id="280" r:id="rId1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1" d="100"/>
          <a:sy n="71" d="100"/>
        </p:scale>
        <p:origin x="4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8563E-89C6-4A0A-8F03-7DCCA5AF31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r-Latn-RS"/>
          </a:p>
        </p:txBody>
      </p:sp>
      <p:sp>
        <p:nvSpPr>
          <p:cNvPr id="3" name="Subtitle 2">
            <a:extLst>
              <a:ext uri="{FF2B5EF4-FFF2-40B4-BE49-F238E27FC236}">
                <a16:creationId xmlns:a16="http://schemas.microsoft.com/office/drawing/2014/main" id="{08F5EA54-044C-44F3-B847-717467AE0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Latn-RS"/>
          </a:p>
        </p:txBody>
      </p:sp>
      <p:sp>
        <p:nvSpPr>
          <p:cNvPr id="4" name="Date Placeholder 3">
            <a:extLst>
              <a:ext uri="{FF2B5EF4-FFF2-40B4-BE49-F238E27FC236}">
                <a16:creationId xmlns:a16="http://schemas.microsoft.com/office/drawing/2014/main" id="{4686B548-B346-4625-93E7-1F7C7151099B}"/>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CD6D89CE-C290-4A3D-ACCB-4AA7F28B902A}"/>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17758B5D-305E-4277-8312-681CE8AD8095}"/>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1267672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5B76A-3B83-429B-B89B-BADBB48AA94C}"/>
              </a:ext>
            </a:extLst>
          </p:cNvPr>
          <p:cNvSpPr>
            <a:spLocks noGrp="1"/>
          </p:cNvSpPr>
          <p:nvPr>
            <p:ph type="title"/>
          </p:nvPr>
        </p:nvSpPr>
        <p:spPr/>
        <p:txBody>
          <a:bodyPr/>
          <a:lstStyle/>
          <a:p>
            <a:r>
              <a:rPr lang="en-US"/>
              <a:t>Click to edit Master title style</a:t>
            </a:r>
            <a:endParaRPr lang="sr-Latn-RS"/>
          </a:p>
        </p:txBody>
      </p:sp>
      <p:sp>
        <p:nvSpPr>
          <p:cNvPr id="3" name="Vertical Text Placeholder 2">
            <a:extLst>
              <a:ext uri="{FF2B5EF4-FFF2-40B4-BE49-F238E27FC236}">
                <a16:creationId xmlns:a16="http://schemas.microsoft.com/office/drawing/2014/main" id="{168DFC4A-FE3C-4F10-939C-5622BD886F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AEE2D0E1-7364-49BF-B3DB-D761D2AC7FB2}"/>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8D0AA165-0054-4D03-8D72-7EABE6D55B02}"/>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6EA8A406-34BF-4AF0-A1D9-D41AE5C4BA7F}"/>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1214244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41C5E9-29AE-4672-9919-E424A79A0A5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r-Latn-RS"/>
          </a:p>
        </p:txBody>
      </p:sp>
      <p:sp>
        <p:nvSpPr>
          <p:cNvPr id="3" name="Vertical Text Placeholder 2">
            <a:extLst>
              <a:ext uri="{FF2B5EF4-FFF2-40B4-BE49-F238E27FC236}">
                <a16:creationId xmlns:a16="http://schemas.microsoft.com/office/drawing/2014/main" id="{D4E9040C-B83D-4D91-88D8-67830841CC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05EAF296-48C5-4495-A316-D414C692E223}"/>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B5DA6845-7A79-4729-8AD4-23CC6CC39CF4}"/>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05649472-A318-4FAB-9E01-C49950282F3F}"/>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408564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7F61E-C9FD-4F1A-9A3C-37623787545F}"/>
              </a:ext>
            </a:extLst>
          </p:cNvPr>
          <p:cNvSpPr>
            <a:spLocks noGrp="1"/>
          </p:cNvSpPr>
          <p:nvPr>
            <p:ph type="title"/>
          </p:nvPr>
        </p:nvSpPr>
        <p:spPr/>
        <p:txBody>
          <a:body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D4D8729C-C450-459E-9DB2-4C1E91B1F7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FAAA2C3C-4798-4B07-A34E-03B3BF745425}"/>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3FBC4F13-F65A-4AB7-8272-CDB778132B6A}"/>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65BC7F9C-5BA0-4F77-AAEF-60489EC5A42F}"/>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44505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AD04-D99E-43EA-A260-A90C4FDE47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r-Latn-RS"/>
          </a:p>
        </p:txBody>
      </p:sp>
      <p:sp>
        <p:nvSpPr>
          <p:cNvPr id="3" name="Text Placeholder 2">
            <a:extLst>
              <a:ext uri="{FF2B5EF4-FFF2-40B4-BE49-F238E27FC236}">
                <a16:creationId xmlns:a16="http://schemas.microsoft.com/office/drawing/2014/main" id="{2EE920AC-D7DF-4131-A925-EA28390DA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E80E6BA-F332-4EC6-86FD-C79F73C8BE4F}"/>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CC46A81B-A866-4DE4-8987-614810295032}"/>
              </a:ext>
            </a:extLst>
          </p:cNvPr>
          <p:cNvSpPr>
            <a:spLocks noGrp="1"/>
          </p:cNvSpPr>
          <p:nvPr>
            <p:ph type="ftr" sz="quarter" idx="11"/>
          </p:nvPr>
        </p:nvSpPr>
        <p:spPr/>
        <p:txBody>
          <a:bodyPr/>
          <a:lstStyle/>
          <a:p>
            <a:endParaRPr lang="sr-Latn-RS"/>
          </a:p>
        </p:txBody>
      </p:sp>
      <p:sp>
        <p:nvSpPr>
          <p:cNvPr id="6" name="Slide Number Placeholder 5">
            <a:extLst>
              <a:ext uri="{FF2B5EF4-FFF2-40B4-BE49-F238E27FC236}">
                <a16:creationId xmlns:a16="http://schemas.microsoft.com/office/drawing/2014/main" id="{E0CE3705-6587-40D4-B419-956E9F733A7C}"/>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3876249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6D61-C659-41E9-9E51-B040C670EA5E}"/>
              </a:ext>
            </a:extLst>
          </p:cNvPr>
          <p:cNvSpPr>
            <a:spLocks noGrp="1"/>
          </p:cNvSpPr>
          <p:nvPr>
            <p:ph type="title"/>
          </p:nvPr>
        </p:nvSpPr>
        <p:spPr/>
        <p:txBody>
          <a:body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514FF808-5227-4E59-90D2-B0E3B0D330B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a:extLst>
              <a:ext uri="{FF2B5EF4-FFF2-40B4-BE49-F238E27FC236}">
                <a16:creationId xmlns:a16="http://schemas.microsoft.com/office/drawing/2014/main" id="{5BC84DB3-6789-4B85-8447-F976AA44EC7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a:extLst>
              <a:ext uri="{FF2B5EF4-FFF2-40B4-BE49-F238E27FC236}">
                <a16:creationId xmlns:a16="http://schemas.microsoft.com/office/drawing/2014/main" id="{EB35D955-D261-4B29-BFA1-FCB338968CBC}"/>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6" name="Footer Placeholder 5">
            <a:extLst>
              <a:ext uri="{FF2B5EF4-FFF2-40B4-BE49-F238E27FC236}">
                <a16:creationId xmlns:a16="http://schemas.microsoft.com/office/drawing/2014/main" id="{8BE05F42-9D89-4286-9276-C95D79F98FC2}"/>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0B70DD96-C088-45F9-BC10-C4BB7AC3B22A}"/>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356618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E9ECF-0F4F-4403-85EB-5191335CA8C9}"/>
              </a:ext>
            </a:extLst>
          </p:cNvPr>
          <p:cNvSpPr>
            <a:spLocks noGrp="1"/>
          </p:cNvSpPr>
          <p:nvPr>
            <p:ph type="title"/>
          </p:nvPr>
        </p:nvSpPr>
        <p:spPr>
          <a:xfrm>
            <a:off x="839788" y="365125"/>
            <a:ext cx="10515600" cy="1325563"/>
          </a:xfrm>
        </p:spPr>
        <p:txBody>
          <a:bodyPr/>
          <a:lstStyle/>
          <a:p>
            <a:r>
              <a:rPr lang="en-US"/>
              <a:t>Click to edit Master title style</a:t>
            </a:r>
            <a:endParaRPr lang="sr-Latn-RS"/>
          </a:p>
        </p:txBody>
      </p:sp>
      <p:sp>
        <p:nvSpPr>
          <p:cNvPr id="3" name="Text Placeholder 2">
            <a:extLst>
              <a:ext uri="{FF2B5EF4-FFF2-40B4-BE49-F238E27FC236}">
                <a16:creationId xmlns:a16="http://schemas.microsoft.com/office/drawing/2014/main" id="{D3E15F9E-E92C-4227-BF27-6598C58752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743FB0-215D-46A1-9CBC-2A4599EA1F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a:extLst>
              <a:ext uri="{FF2B5EF4-FFF2-40B4-BE49-F238E27FC236}">
                <a16:creationId xmlns:a16="http://schemas.microsoft.com/office/drawing/2014/main" id="{16B5932D-AAA9-48E5-85FA-DC44C3FEDE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220E57-A837-45DE-B084-B2A36B2E00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a:extLst>
              <a:ext uri="{FF2B5EF4-FFF2-40B4-BE49-F238E27FC236}">
                <a16:creationId xmlns:a16="http://schemas.microsoft.com/office/drawing/2014/main" id="{D96E27D7-9C77-4D1B-AA5B-2DFBF3D970B5}"/>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8" name="Footer Placeholder 7">
            <a:extLst>
              <a:ext uri="{FF2B5EF4-FFF2-40B4-BE49-F238E27FC236}">
                <a16:creationId xmlns:a16="http://schemas.microsoft.com/office/drawing/2014/main" id="{13C132AE-5543-4E4B-96BC-4B6E6ABE44FF}"/>
              </a:ext>
            </a:extLst>
          </p:cNvPr>
          <p:cNvSpPr>
            <a:spLocks noGrp="1"/>
          </p:cNvSpPr>
          <p:nvPr>
            <p:ph type="ftr" sz="quarter" idx="11"/>
          </p:nvPr>
        </p:nvSpPr>
        <p:spPr/>
        <p:txBody>
          <a:bodyPr/>
          <a:lstStyle/>
          <a:p>
            <a:endParaRPr lang="sr-Latn-RS"/>
          </a:p>
        </p:txBody>
      </p:sp>
      <p:sp>
        <p:nvSpPr>
          <p:cNvPr id="9" name="Slide Number Placeholder 8">
            <a:extLst>
              <a:ext uri="{FF2B5EF4-FFF2-40B4-BE49-F238E27FC236}">
                <a16:creationId xmlns:a16="http://schemas.microsoft.com/office/drawing/2014/main" id="{44152B36-6157-4FF0-819E-F331D7672CE5}"/>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948591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97530-D1FC-43F6-845E-7C47A2195114}"/>
              </a:ext>
            </a:extLst>
          </p:cNvPr>
          <p:cNvSpPr>
            <a:spLocks noGrp="1"/>
          </p:cNvSpPr>
          <p:nvPr>
            <p:ph type="title"/>
          </p:nvPr>
        </p:nvSpPr>
        <p:spPr/>
        <p:txBody>
          <a:bodyPr/>
          <a:lstStyle/>
          <a:p>
            <a:r>
              <a:rPr lang="en-US"/>
              <a:t>Click to edit Master title style</a:t>
            </a:r>
            <a:endParaRPr lang="sr-Latn-RS"/>
          </a:p>
        </p:txBody>
      </p:sp>
      <p:sp>
        <p:nvSpPr>
          <p:cNvPr id="3" name="Date Placeholder 2">
            <a:extLst>
              <a:ext uri="{FF2B5EF4-FFF2-40B4-BE49-F238E27FC236}">
                <a16:creationId xmlns:a16="http://schemas.microsoft.com/office/drawing/2014/main" id="{910DF387-A2C0-43B1-8B18-FB5B0C9A0FF1}"/>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4" name="Footer Placeholder 3">
            <a:extLst>
              <a:ext uri="{FF2B5EF4-FFF2-40B4-BE49-F238E27FC236}">
                <a16:creationId xmlns:a16="http://schemas.microsoft.com/office/drawing/2014/main" id="{B78A2000-CEFF-4251-BE66-2DFDD6E152DF}"/>
              </a:ext>
            </a:extLst>
          </p:cNvPr>
          <p:cNvSpPr>
            <a:spLocks noGrp="1"/>
          </p:cNvSpPr>
          <p:nvPr>
            <p:ph type="ftr" sz="quarter" idx="11"/>
          </p:nvPr>
        </p:nvSpPr>
        <p:spPr/>
        <p:txBody>
          <a:bodyPr/>
          <a:lstStyle/>
          <a:p>
            <a:endParaRPr lang="sr-Latn-RS"/>
          </a:p>
        </p:txBody>
      </p:sp>
      <p:sp>
        <p:nvSpPr>
          <p:cNvPr id="5" name="Slide Number Placeholder 4">
            <a:extLst>
              <a:ext uri="{FF2B5EF4-FFF2-40B4-BE49-F238E27FC236}">
                <a16:creationId xmlns:a16="http://schemas.microsoft.com/office/drawing/2014/main" id="{2E0DA7DB-6B59-42EF-B348-F7E49FD7B68B}"/>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106706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3F13AA-03A5-4743-83CA-960A31CB2676}"/>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3" name="Footer Placeholder 2">
            <a:extLst>
              <a:ext uri="{FF2B5EF4-FFF2-40B4-BE49-F238E27FC236}">
                <a16:creationId xmlns:a16="http://schemas.microsoft.com/office/drawing/2014/main" id="{518964E1-7AA0-4801-B143-AD8E7028CE06}"/>
              </a:ext>
            </a:extLst>
          </p:cNvPr>
          <p:cNvSpPr>
            <a:spLocks noGrp="1"/>
          </p:cNvSpPr>
          <p:nvPr>
            <p:ph type="ftr" sz="quarter" idx="11"/>
          </p:nvPr>
        </p:nvSpPr>
        <p:spPr/>
        <p:txBody>
          <a:bodyPr/>
          <a:lstStyle/>
          <a:p>
            <a:endParaRPr lang="sr-Latn-RS"/>
          </a:p>
        </p:txBody>
      </p:sp>
      <p:sp>
        <p:nvSpPr>
          <p:cNvPr id="4" name="Slide Number Placeholder 3">
            <a:extLst>
              <a:ext uri="{FF2B5EF4-FFF2-40B4-BE49-F238E27FC236}">
                <a16:creationId xmlns:a16="http://schemas.microsoft.com/office/drawing/2014/main" id="{5A3C4DF7-2F1C-4AAC-BAE0-50E101D034C2}"/>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420050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BD8E8-293B-474B-A560-66B626AFF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RS"/>
          </a:p>
        </p:txBody>
      </p:sp>
      <p:sp>
        <p:nvSpPr>
          <p:cNvPr id="3" name="Content Placeholder 2">
            <a:extLst>
              <a:ext uri="{FF2B5EF4-FFF2-40B4-BE49-F238E27FC236}">
                <a16:creationId xmlns:a16="http://schemas.microsoft.com/office/drawing/2014/main" id="{4A5431D9-A301-4CE8-8410-1CD91CF18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a:extLst>
              <a:ext uri="{FF2B5EF4-FFF2-40B4-BE49-F238E27FC236}">
                <a16:creationId xmlns:a16="http://schemas.microsoft.com/office/drawing/2014/main" id="{60E42964-B8F5-4635-BFA8-62F034A92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2B2A47-6391-418A-B0AB-BDA9CA5A2B6A}"/>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6" name="Footer Placeholder 5">
            <a:extLst>
              <a:ext uri="{FF2B5EF4-FFF2-40B4-BE49-F238E27FC236}">
                <a16:creationId xmlns:a16="http://schemas.microsoft.com/office/drawing/2014/main" id="{60708093-1E59-4770-A636-43FBDB2A24C2}"/>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3AFFF166-EEC6-4181-A6AA-EE523119D57E}"/>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1727212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7DA28-5C6E-49E8-9E42-630CA9E5C4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r-Latn-RS"/>
          </a:p>
        </p:txBody>
      </p:sp>
      <p:sp>
        <p:nvSpPr>
          <p:cNvPr id="3" name="Picture Placeholder 2">
            <a:extLst>
              <a:ext uri="{FF2B5EF4-FFF2-40B4-BE49-F238E27FC236}">
                <a16:creationId xmlns:a16="http://schemas.microsoft.com/office/drawing/2014/main" id="{E9D05BD0-652E-4C2A-AB9D-1BE2A72D23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a:extLst>
              <a:ext uri="{FF2B5EF4-FFF2-40B4-BE49-F238E27FC236}">
                <a16:creationId xmlns:a16="http://schemas.microsoft.com/office/drawing/2014/main" id="{4BFC7C68-2BE0-4A43-8F2B-1E2F9ED28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1EA8A21-9CD8-4D25-B7BF-401F3BD1229A}"/>
              </a:ext>
            </a:extLst>
          </p:cNvPr>
          <p:cNvSpPr>
            <a:spLocks noGrp="1"/>
          </p:cNvSpPr>
          <p:nvPr>
            <p:ph type="dt" sz="half" idx="10"/>
          </p:nvPr>
        </p:nvSpPr>
        <p:spPr/>
        <p:txBody>
          <a:bodyPr/>
          <a:lstStyle/>
          <a:p>
            <a:fld id="{E7A109B0-951F-4736-B641-DAAA3E6AEEBD}" type="datetimeFigureOut">
              <a:rPr lang="sr-Latn-RS" smtClean="0"/>
              <a:t>6.9.2018.</a:t>
            </a:fld>
            <a:endParaRPr lang="sr-Latn-RS"/>
          </a:p>
        </p:txBody>
      </p:sp>
      <p:sp>
        <p:nvSpPr>
          <p:cNvPr id="6" name="Footer Placeholder 5">
            <a:extLst>
              <a:ext uri="{FF2B5EF4-FFF2-40B4-BE49-F238E27FC236}">
                <a16:creationId xmlns:a16="http://schemas.microsoft.com/office/drawing/2014/main" id="{151367B7-B064-40D7-A581-312BCF91FAF4}"/>
              </a:ext>
            </a:extLst>
          </p:cNvPr>
          <p:cNvSpPr>
            <a:spLocks noGrp="1"/>
          </p:cNvSpPr>
          <p:nvPr>
            <p:ph type="ftr" sz="quarter" idx="11"/>
          </p:nvPr>
        </p:nvSpPr>
        <p:spPr/>
        <p:txBody>
          <a:bodyPr/>
          <a:lstStyle/>
          <a:p>
            <a:endParaRPr lang="sr-Latn-RS"/>
          </a:p>
        </p:txBody>
      </p:sp>
      <p:sp>
        <p:nvSpPr>
          <p:cNvPr id="7" name="Slide Number Placeholder 6">
            <a:extLst>
              <a:ext uri="{FF2B5EF4-FFF2-40B4-BE49-F238E27FC236}">
                <a16:creationId xmlns:a16="http://schemas.microsoft.com/office/drawing/2014/main" id="{8970C527-F2C9-4874-A909-60BC8B70E07E}"/>
              </a:ext>
            </a:extLst>
          </p:cNvPr>
          <p:cNvSpPr>
            <a:spLocks noGrp="1"/>
          </p:cNvSpPr>
          <p:nvPr>
            <p:ph type="sldNum" sz="quarter" idx="12"/>
          </p:nvPr>
        </p:nvSpPr>
        <p:spPr/>
        <p:txBody>
          <a:bodyPr/>
          <a:lstStyle/>
          <a:p>
            <a:fld id="{7D9ED22C-6389-47B3-ACAC-96A2C82C6C8F}" type="slidenum">
              <a:rPr lang="sr-Latn-RS" smtClean="0"/>
              <a:t>‹#›</a:t>
            </a:fld>
            <a:endParaRPr lang="sr-Latn-RS"/>
          </a:p>
        </p:txBody>
      </p:sp>
    </p:spTree>
    <p:extLst>
      <p:ext uri="{BB962C8B-B14F-4D97-AF65-F5344CB8AC3E}">
        <p14:creationId xmlns:p14="http://schemas.microsoft.com/office/powerpoint/2010/main" val="13666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7664F9-4192-410E-A82B-4B0D5FF840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a:extLst>
              <a:ext uri="{FF2B5EF4-FFF2-40B4-BE49-F238E27FC236}">
                <a16:creationId xmlns:a16="http://schemas.microsoft.com/office/drawing/2014/main" id="{C7C9F008-A18E-4CA0-9205-53B97C888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a:extLst>
              <a:ext uri="{FF2B5EF4-FFF2-40B4-BE49-F238E27FC236}">
                <a16:creationId xmlns:a16="http://schemas.microsoft.com/office/drawing/2014/main" id="{75D9DC1B-2535-4855-9AED-FCB92C1F6D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109B0-951F-4736-B641-DAAA3E6AEEBD}" type="datetimeFigureOut">
              <a:rPr lang="sr-Latn-RS" smtClean="0"/>
              <a:t>6.9.2018.</a:t>
            </a:fld>
            <a:endParaRPr lang="sr-Latn-RS"/>
          </a:p>
        </p:txBody>
      </p:sp>
      <p:sp>
        <p:nvSpPr>
          <p:cNvPr id="5" name="Footer Placeholder 4">
            <a:extLst>
              <a:ext uri="{FF2B5EF4-FFF2-40B4-BE49-F238E27FC236}">
                <a16:creationId xmlns:a16="http://schemas.microsoft.com/office/drawing/2014/main" id="{B417BA0A-0278-405E-9C7E-7CE883F57D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a:extLst>
              <a:ext uri="{FF2B5EF4-FFF2-40B4-BE49-F238E27FC236}">
                <a16:creationId xmlns:a16="http://schemas.microsoft.com/office/drawing/2014/main" id="{F84FF059-8CA1-4CE8-8387-66EAF2C58B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ED22C-6389-47B3-ACAC-96A2C82C6C8F}" type="slidenum">
              <a:rPr lang="sr-Latn-RS" smtClean="0"/>
              <a:t>‹#›</a:t>
            </a:fld>
            <a:endParaRPr lang="sr-Latn-RS"/>
          </a:p>
        </p:txBody>
      </p:sp>
    </p:spTree>
    <p:extLst>
      <p:ext uri="{BB962C8B-B14F-4D97-AF65-F5344CB8AC3E}">
        <p14:creationId xmlns:p14="http://schemas.microsoft.com/office/powerpoint/2010/main" val="2481970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msnatrisk@gmail.com"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Table%20of%20realization%20students.docx" TargetMode="External"/><Relationship Id="rId4" Type="http://schemas.openxmlformats.org/officeDocument/2006/relationships/hyperlink" Target="Table%20of%20realization.docx"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1524000" y="0"/>
            <a:ext cx="1447800" cy="685800"/>
          </a:xfrm>
          <a:prstGeom prst="rect">
            <a:avLst/>
          </a:prstGeom>
        </p:spPr>
      </p:pic>
      <p:sp>
        <p:nvSpPr>
          <p:cNvPr id="2" name="Title 1"/>
          <p:cNvSpPr>
            <a:spLocks noGrp="1"/>
          </p:cNvSpPr>
          <p:nvPr>
            <p:ph type="ctrTitle"/>
          </p:nvPr>
        </p:nvSpPr>
        <p:spPr>
          <a:xfrm>
            <a:off x="2145506" y="609601"/>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2895600" y="1524000"/>
            <a:ext cx="6400800" cy="1143000"/>
          </a:xfrm>
        </p:spPr>
        <p:txBody>
          <a:bodyPr/>
          <a:lstStyle/>
          <a:p>
            <a:r>
              <a:rPr lang="en-US"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SPECIAL MOBILITY STRAND</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152400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2209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1800" dirty="0">
                <a:solidFill>
                  <a:srgbClr val="002060"/>
                </a:solidFill>
                <a:latin typeface="Book Antiqua" panose="02040602050305030304" pitchFamily="18" charset="0"/>
              </a:rPr>
              <a:t>Dr Vesna Stankov Jovanović, full professor</a:t>
            </a:r>
            <a:endParaRPr lang="sr-Latn-BA" sz="1800" dirty="0">
              <a:solidFill>
                <a:srgbClr val="002060"/>
              </a:solidFill>
              <a:latin typeface="Book Antiqua" panose="02040602050305030304" pitchFamily="18" charset="0"/>
            </a:endParaRPr>
          </a:p>
          <a:p>
            <a:r>
              <a:rPr lang="sr-Latn-BA" sz="1800" dirty="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2209800" y="4953000"/>
            <a:ext cx="7772400" cy="685800"/>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RS" sz="1800" b="1" dirty="0">
                <a:solidFill>
                  <a:schemeClr val="accent2">
                    <a:lumMod val="75000"/>
                  </a:schemeClr>
                </a:solidFill>
                <a:latin typeface="Book Antiqua" panose="02040602050305030304" pitchFamily="18" charset="0"/>
              </a:rPr>
              <a:t>Fourth </a:t>
            </a:r>
            <a:r>
              <a:rPr lang="en-US" sz="1800" b="1" dirty="0">
                <a:solidFill>
                  <a:schemeClr val="accent2">
                    <a:lumMod val="75000"/>
                  </a:schemeClr>
                </a:solidFill>
                <a:latin typeface="Book Antiqua" panose="02040602050305030304" pitchFamily="18" charset="0"/>
              </a:rPr>
              <a:t>Steering Committee, Project Management Committee and Quality Assurance Committee meetings, First SMS meeting</a:t>
            </a:r>
            <a:r>
              <a:rPr lang="sr-Latn-RS" sz="1800" b="1" dirty="0">
                <a:solidFill>
                  <a:schemeClr val="accent2">
                    <a:lumMod val="75000"/>
                  </a:schemeClr>
                </a:solidFill>
                <a:latin typeface="Book Antiqua" panose="02040602050305030304" pitchFamily="18" charset="0"/>
              </a:rPr>
              <a:t> </a:t>
            </a:r>
            <a:r>
              <a:rPr lang="sr-Latn-BA" sz="1800" dirty="0">
                <a:solidFill>
                  <a:srgbClr val="002060"/>
                </a:solidFill>
                <a:latin typeface="Book Antiqua" panose="02040602050305030304" pitchFamily="18" charset="0"/>
              </a:rPr>
              <a:t>/ Chania, September 05-06, 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4876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1524000" y="6057782"/>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r>
              <a:rPr lang="en-US" sz="1200" dirty="0">
                <a:latin typeface="Book Antiqua"/>
                <a:ea typeface="Calibri"/>
                <a:cs typeface="Times New Roman"/>
              </a:rPr>
              <a:t>Project number:  </a:t>
            </a:r>
            <a:r>
              <a:rPr lang="sr-Latn-RS" sz="1200">
                <a:latin typeface="Book Antiqua"/>
                <a:ea typeface="Calibri"/>
                <a:cs typeface="Times New Roman"/>
              </a:rPr>
              <a:t>5</a:t>
            </a:r>
            <a:r>
              <a:rPr lang="en-US" sz="1200">
                <a:latin typeface="Book Antiqua"/>
                <a:ea typeface="Calibri"/>
                <a:cs typeface="Times New Roman"/>
              </a:rPr>
              <a:t>73806-EPP-1-2016-1-RS-EPPKA2-CBHE-JP</a:t>
            </a:r>
            <a:endParaRPr lang="bs-Latn-BA" sz="1200" dirty="0">
              <a:latin typeface="Book Antiqua"/>
              <a:ea typeface="Calibri"/>
              <a:cs typeface="Times New Roman"/>
            </a:endParaRPr>
          </a:p>
          <a:p>
            <a:r>
              <a:rPr lang="en-US" sz="1200" dirty="0">
                <a:latin typeface="Book Antiqua"/>
                <a:ea typeface="Calibri"/>
                <a:cs typeface="Times New Roman"/>
              </a:rPr>
              <a:t> </a:t>
            </a:r>
            <a:endParaRPr lang="bs-Latn-BA" sz="1200" dirty="0">
              <a:latin typeface="Book Antiqua"/>
              <a:ea typeface="Calibri"/>
              <a:cs typeface="Times New Roman"/>
            </a:endParaRPr>
          </a:p>
          <a:p>
            <a:pPr algn="just"/>
            <a:r>
              <a:rPr lang="bs-Latn-BA" sz="1100" i="1" dirty="0">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8991600" y="152401"/>
            <a:ext cx="1676400" cy="409575"/>
          </a:xfrm>
          <a:prstGeom prst="rect">
            <a:avLst/>
          </a:prstGeom>
        </p:spPr>
      </p:pic>
      <p:pic>
        <p:nvPicPr>
          <p:cNvPr id="12" name="Picture 11" descr="http://rewbc.ni.ac.rs/wp-content/uploads/2016/02/University-NIS.png"/>
          <p:cNvPicPr/>
          <p:nvPr/>
        </p:nvPicPr>
        <p:blipFill>
          <a:blip r:embed="rId4" cstate="print"/>
          <a:srcRect/>
          <a:stretch>
            <a:fillRect/>
          </a:stretch>
        </p:blipFill>
        <p:spPr bwMode="auto">
          <a:xfrm>
            <a:off x="5486400" y="3810000"/>
            <a:ext cx="1143000" cy="1066800"/>
          </a:xfrm>
          <a:prstGeom prst="rect">
            <a:avLst/>
          </a:prstGeom>
          <a:noFill/>
          <a:ln w="9525">
            <a:noFill/>
            <a:miter lim="800000"/>
            <a:headEnd/>
            <a:tailEnd/>
          </a:ln>
        </p:spPr>
      </p:pic>
    </p:spTree>
    <p:extLst>
      <p:ext uri="{BB962C8B-B14F-4D97-AF65-F5344CB8AC3E}">
        <p14:creationId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14400"/>
            <a:ext cx="8229600" cy="749300"/>
          </a:xfrm>
        </p:spPr>
        <p:txBody>
          <a:bodyPr>
            <a:noAutofit/>
          </a:bodyPr>
          <a:lstStyle/>
          <a:p>
            <a:br>
              <a:rPr lang="sr-Latn-RS" sz="2600" b="1" dirty="0">
                <a:solidFill>
                  <a:schemeClr val="accent2">
                    <a:lumMod val="75000"/>
                  </a:schemeClr>
                </a:solidFill>
                <a:latin typeface="Book Antiqua" pitchFamily="18" charset="0"/>
              </a:rPr>
            </a:br>
            <a:r>
              <a:rPr lang="en-US" sz="2600" b="1" dirty="0">
                <a:solidFill>
                  <a:schemeClr val="accent2">
                    <a:lumMod val="75000"/>
                  </a:schemeClr>
                </a:solidFill>
                <a:latin typeface="Book Antiqua" pitchFamily="18" charset="0"/>
              </a:rPr>
              <a:t>All mobility details must be encoded in the </a:t>
            </a:r>
            <a:r>
              <a:rPr lang="en-US" sz="2600" b="1" dirty="0" err="1">
                <a:solidFill>
                  <a:schemeClr val="accent2">
                    <a:lumMod val="75000"/>
                  </a:schemeClr>
                </a:solidFill>
                <a:latin typeface="Book Antiqua" pitchFamily="18" charset="0"/>
              </a:rPr>
              <a:t>EACEA</a:t>
            </a:r>
            <a:r>
              <a:rPr lang="en-US" sz="2600" b="1" dirty="0">
                <a:solidFill>
                  <a:schemeClr val="accent2">
                    <a:lumMod val="75000"/>
                  </a:schemeClr>
                </a:solidFill>
                <a:latin typeface="Book Antiqua" pitchFamily="18" charset="0"/>
              </a:rPr>
              <a:t> Mobility tool</a:t>
            </a:r>
            <a:br>
              <a:rPr lang="sr-Latn-RS" sz="2600" b="1" dirty="0">
                <a:solidFill>
                  <a:schemeClr val="accent2">
                    <a:lumMod val="75000"/>
                  </a:schemeClr>
                </a:solidFill>
                <a:latin typeface="Book Antiqua" pitchFamily="18" charset="0"/>
              </a:rPr>
            </a:br>
            <a:endParaRPr lang="bs-Latn-BA" sz="2600" dirty="0">
              <a:solidFill>
                <a:srgbClr val="002060"/>
              </a:solidFill>
              <a:latin typeface="Book Antiqua" panose="02040602050305030304" pitchFamily="18" charset="0"/>
            </a:endParaRPr>
          </a:p>
        </p:txBody>
      </p:sp>
      <p:sp>
        <p:nvSpPr>
          <p:cNvPr id="3" name="Content Placeholder 2"/>
          <p:cNvSpPr>
            <a:spLocks noGrp="1"/>
          </p:cNvSpPr>
          <p:nvPr>
            <p:ph idx="1"/>
          </p:nvPr>
        </p:nvSpPr>
        <p:spPr>
          <a:xfrm>
            <a:off x="1905000" y="1752601"/>
            <a:ext cx="8229600" cy="4525963"/>
          </a:xfrm>
        </p:spPr>
        <p:txBody>
          <a:bodyPr>
            <a:normAutofit fontScale="85000" lnSpcReduction="20000"/>
          </a:bodyPr>
          <a:lstStyle/>
          <a:p>
            <a:pPr marL="0" indent="0">
              <a:buNone/>
            </a:pPr>
            <a:r>
              <a:rPr lang="bs-Latn-BA" dirty="0">
                <a:solidFill>
                  <a:srgbClr val="002060"/>
                </a:solidFill>
                <a:latin typeface="Book Antiqua" panose="02040602050305030304" pitchFamily="18" charset="0"/>
              </a:rPr>
              <a:t>In order to achieve up-to-date EACEA mobility tool essential is:</a:t>
            </a:r>
          </a:p>
          <a:p>
            <a:pPr marL="0" indent="0">
              <a:buNone/>
            </a:pPr>
            <a:endParaRPr lang="bs-Latn-BA" b="1" dirty="0">
              <a:solidFill>
                <a:srgbClr val="C00000"/>
              </a:solidFill>
              <a:latin typeface="Book Antiqua" panose="02040602050305030304" pitchFamily="18" charset="0"/>
            </a:endParaRPr>
          </a:p>
          <a:p>
            <a:pPr marL="0" indent="0">
              <a:buNone/>
            </a:pPr>
            <a:r>
              <a:rPr lang="bs-Latn-BA" b="1" dirty="0">
                <a:solidFill>
                  <a:srgbClr val="C00000"/>
                </a:solidFill>
                <a:latin typeface="Book Antiqua" panose="02040602050305030304" pitchFamily="18" charset="0"/>
              </a:rPr>
              <a:t>COMMUNICATION BETWEEN INSTITUTIONAL SMS RESPONSIBLE PERSON WITH PROJECT COORDINATOR</a:t>
            </a:r>
          </a:p>
          <a:p>
            <a:pPr marL="0" indent="0">
              <a:buNone/>
            </a:pPr>
            <a:endParaRPr lang="bs-Latn-BA" dirty="0">
              <a:solidFill>
                <a:srgbClr val="002060"/>
              </a:solidFill>
              <a:latin typeface="Book Antiqua" panose="02040602050305030304" pitchFamily="18" charset="0"/>
            </a:endParaRPr>
          </a:p>
          <a:p>
            <a:pPr marL="0" indent="0">
              <a:buNone/>
            </a:pPr>
            <a:r>
              <a:rPr lang="bs-Latn-BA" dirty="0">
                <a:solidFill>
                  <a:srgbClr val="002060"/>
                </a:solidFill>
                <a:latin typeface="Book Antiqua" panose="02040602050305030304" pitchFamily="18" charset="0"/>
              </a:rPr>
              <a:t>Immediatelly after mobility all necessary documents need to be uploaded to project platform or alternativelly sent by e-mail to </a:t>
            </a:r>
            <a:r>
              <a:rPr lang="bs-Latn-BA" dirty="0">
                <a:solidFill>
                  <a:srgbClr val="002060"/>
                </a:solidFill>
                <a:latin typeface="Book Antiqua" panose="02040602050305030304" pitchFamily="18" charset="0"/>
                <a:hlinkClick r:id="rId2"/>
              </a:rPr>
              <a:t>smsnatrisk@gmail.com</a:t>
            </a:r>
            <a:r>
              <a:rPr lang="bs-Latn-BA" dirty="0">
                <a:solidFill>
                  <a:srgbClr val="002060"/>
                </a:solidFill>
                <a:latin typeface="Book Antiqua" panose="02040602050305030304" pitchFamily="18" charset="0"/>
              </a:rPr>
              <a:t> </a:t>
            </a:r>
          </a:p>
          <a:p>
            <a:pPr marL="0" indent="0">
              <a:buNone/>
            </a:pPr>
            <a:endParaRPr lang="bs-Latn-BA" dirty="0">
              <a:solidFill>
                <a:srgbClr val="C00000"/>
              </a:solidFill>
              <a:latin typeface="Book Antiqua" panose="02040602050305030304" pitchFamily="18" charset="0"/>
            </a:endParaRPr>
          </a:p>
          <a:p>
            <a:pPr marL="0" indent="0">
              <a:buNone/>
            </a:pPr>
            <a:r>
              <a:rPr lang="bs-Latn-BA" dirty="0">
                <a:solidFill>
                  <a:srgbClr val="C00000"/>
                </a:solidFill>
                <a:latin typeface="Book Antiqua" panose="02040602050305030304" pitchFamily="18" charset="0"/>
              </a:rPr>
              <a:t>Only after this, EU survey is generated which fulfillment is COMPULSORY for payment of complete grant</a:t>
            </a:r>
          </a:p>
        </p:txBody>
      </p:sp>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pic>
        <p:nvPicPr>
          <p:cNvPr id="11" name="Picture 10" descr="final_color.jpg"/>
          <p:cNvPicPr>
            <a:picLocks noChangeAspect="1"/>
          </p:cNvPicPr>
          <p:nvPr/>
        </p:nvPicPr>
        <p:blipFill>
          <a:blip r:embed="rId3"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8991600" y="152401"/>
            <a:ext cx="1676400" cy="409575"/>
          </a:xfrm>
          <a:prstGeom prst="rect">
            <a:avLst/>
          </a:prstGeom>
        </p:spPr>
      </p:pic>
    </p:spTree>
    <p:extLst>
      <p:ext uri="{BB962C8B-B14F-4D97-AF65-F5344CB8AC3E}">
        <p14:creationId xmlns:p14="http://schemas.microsoft.com/office/powerpoint/2010/main" val="4067417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981200" y="685800"/>
            <a:ext cx="8229600" cy="749300"/>
          </a:xfrm>
        </p:spPr>
        <p:txBody>
          <a:bodyPr>
            <a:normAutofit/>
          </a:bodyPr>
          <a:lstStyle/>
          <a:p>
            <a:r>
              <a:rPr lang="en-US" sz="3600" dirty="0">
                <a:solidFill>
                  <a:srgbClr val="002060"/>
                </a:solidFill>
                <a:latin typeface="Book Antiqua" panose="02040602050305030304" pitchFamily="18" charset="0"/>
              </a:rPr>
              <a:t>Follow-up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1981200" y="1600200"/>
            <a:ext cx="8305800" cy="4495800"/>
          </a:xfrm>
        </p:spPr>
        <p:txBody>
          <a:bodyPr>
            <a:normAutofit lnSpcReduction="10000"/>
          </a:bodyPr>
          <a:lstStyle/>
          <a:p>
            <a:pPr>
              <a:spcBef>
                <a:spcPts val="1800"/>
              </a:spcBef>
              <a:buNone/>
            </a:pPr>
            <a:r>
              <a:rPr lang="en-US" sz="2400" b="1" dirty="0">
                <a:latin typeface="Book Antiqua" pitchFamily="18" charset="0"/>
              </a:rPr>
              <a:t>Beneficiary </a:t>
            </a:r>
            <a:r>
              <a:rPr lang="en-US" sz="2400" b="1" dirty="0" err="1">
                <a:latin typeface="Book Antiqua" pitchFamily="18" charset="0"/>
              </a:rPr>
              <a:t>organisations</a:t>
            </a:r>
            <a:r>
              <a:rPr lang="en-US" sz="2400" b="1" dirty="0">
                <a:latin typeface="Book Antiqua" pitchFamily="18" charset="0"/>
              </a:rPr>
              <a:t> involved in SMS commit to:</a:t>
            </a:r>
          </a:p>
          <a:p>
            <a:pPr>
              <a:spcBef>
                <a:spcPts val="1800"/>
              </a:spcBef>
            </a:pPr>
            <a:r>
              <a:rPr lang="en-US" sz="2400" b="1" dirty="0" err="1">
                <a:latin typeface="Book Antiqua" pitchFamily="18" charset="0"/>
              </a:rPr>
              <a:t>Recognise</a:t>
            </a:r>
            <a:r>
              <a:rPr lang="en-US" sz="2400" b="1" dirty="0">
                <a:latin typeface="Book Antiqua" pitchFamily="18" charset="0"/>
              </a:rPr>
              <a:t> the ECTS or equivalent credits obtained by the students during the activities carried out and agreed in the Learning Agreement</a:t>
            </a:r>
          </a:p>
          <a:p>
            <a:pPr>
              <a:spcBef>
                <a:spcPts val="1800"/>
              </a:spcBef>
            </a:pPr>
            <a:r>
              <a:rPr lang="en-US" sz="2400" b="1" dirty="0">
                <a:latin typeface="Book Antiqua" pitchFamily="18" charset="0"/>
              </a:rPr>
              <a:t>Avoid any extension of the study period upon return to take additional exams</a:t>
            </a:r>
          </a:p>
          <a:p>
            <a:pPr>
              <a:spcBef>
                <a:spcPts val="1800"/>
              </a:spcBef>
            </a:pPr>
            <a:r>
              <a:rPr lang="en-US" sz="2400" b="1" dirty="0">
                <a:latin typeface="Book Antiqua" pitchFamily="18" charset="0"/>
              </a:rPr>
              <a:t>Recognize, disseminate and embed the learning outcomes of the staff mobility </a:t>
            </a:r>
          </a:p>
          <a:p>
            <a:pPr>
              <a:spcBef>
                <a:spcPts val="1800"/>
              </a:spcBef>
            </a:pPr>
            <a:r>
              <a:rPr lang="en-US" sz="2400" b="1" dirty="0">
                <a:latin typeface="Book Antiqua" pitchFamily="18" charset="0"/>
              </a:rPr>
              <a:t>Solicit the individuals to fill in the Participant Report before the end of mobility (for students) and right after the end of mobility (for staff)</a:t>
            </a:r>
          </a:p>
        </p:txBody>
      </p:sp>
    </p:spTree>
    <p:extLst>
      <p:ext uri="{BB962C8B-B14F-4D97-AF65-F5344CB8AC3E}">
        <p14:creationId xmlns:p14="http://schemas.microsoft.com/office/powerpoint/2010/main" val="1401029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676400" y="685800"/>
            <a:ext cx="8686800" cy="749300"/>
          </a:xfrm>
        </p:spPr>
        <p:txBody>
          <a:bodyPr>
            <a:normAutofit/>
          </a:bodyPr>
          <a:lstStyle/>
          <a:p>
            <a:r>
              <a:rPr lang="en-US" sz="3600" b="1" dirty="0">
                <a:solidFill>
                  <a:srgbClr val="002060"/>
                </a:solidFill>
                <a:latin typeface="Book Antiqua" panose="02040602050305030304" pitchFamily="18" charset="0"/>
              </a:rPr>
              <a:t>Financial Management </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1981200" y="1600200"/>
            <a:ext cx="8305800" cy="4495800"/>
          </a:xfrm>
        </p:spPr>
        <p:txBody>
          <a:bodyPr>
            <a:normAutofit/>
          </a:bodyPr>
          <a:lstStyle/>
          <a:p>
            <a:pPr>
              <a:spcBef>
                <a:spcPts val="1800"/>
              </a:spcBef>
            </a:pPr>
            <a:r>
              <a:rPr lang="en-US" sz="2400" b="1" dirty="0">
                <a:latin typeface="Book Antiqua" pitchFamily="18" charset="0"/>
              </a:rPr>
              <a:t>The budget granted for the CBHE project and the one granted for the SMS must be kept separated</a:t>
            </a:r>
          </a:p>
          <a:p>
            <a:pPr>
              <a:spcBef>
                <a:spcPts val="1800"/>
              </a:spcBef>
            </a:pPr>
            <a:r>
              <a:rPr lang="en-US" sz="2400" b="1" dirty="0">
                <a:latin typeface="Book Antiqua" pitchFamily="18" charset="0"/>
              </a:rPr>
              <a:t>The SMS funds are aimed at covering two types of costs - the </a:t>
            </a:r>
            <a:r>
              <a:rPr lang="en-US" sz="2400" b="1" u="sng" dirty="0">
                <a:latin typeface="Book Antiqua" pitchFamily="18" charset="0"/>
              </a:rPr>
              <a:t>subsistence and travel costs</a:t>
            </a:r>
          </a:p>
          <a:p>
            <a:pPr>
              <a:spcBef>
                <a:spcPts val="1800"/>
              </a:spcBef>
            </a:pPr>
            <a:r>
              <a:rPr lang="en-US" sz="2400" b="1" dirty="0">
                <a:latin typeface="Book Antiqua" pitchFamily="18" charset="0"/>
              </a:rPr>
              <a:t>Individuals cannot benefit at the same time from SMS support and Erasmus+ ICM (Key Action 1) </a:t>
            </a:r>
          </a:p>
          <a:p>
            <a:pPr>
              <a:spcBef>
                <a:spcPts val="1800"/>
              </a:spcBef>
            </a:pPr>
            <a:r>
              <a:rPr lang="en-US" sz="2400" b="1" dirty="0">
                <a:latin typeface="Book Antiqua" pitchFamily="18" charset="0"/>
              </a:rPr>
              <a:t>Students selected must be exempted from paying fees for tuition, registration, examinations and access to laboratory and library facilities at the receiving institution</a:t>
            </a:r>
          </a:p>
        </p:txBody>
      </p:sp>
    </p:spTree>
    <p:extLst>
      <p:ext uri="{BB962C8B-B14F-4D97-AF65-F5344CB8AC3E}">
        <p14:creationId xmlns:p14="http://schemas.microsoft.com/office/powerpoint/2010/main" val="2381286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676400" y="685800"/>
            <a:ext cx="8686800" cy="749300"/>
          </a:xfrm>
        </p:spPr>
        <p:txBody>
          <a:bodyPr>
            <a:normAutofit/>
          </a:bodyPr>
          <a:lstStyle/>
          <a:p>
            <a:r>
              <a:rPr lang="en-US" sz="3600" dirty="0">
                <a:solidFill>
                  <a:srgbClr val="002060"/>
                </a:solidFill>
                <a:latin typeface="Book Antiqua" panose="02040602050305030304" pitchFamily="18" charset="0"/>
              </a:rPr>
              <a:t>Subsistence costs – </a:t>
            </a:r>
            <a:r>
              <a:rPr lang="en-US" sz="3600" dirty="0">
                <a:solidFill>
                  <a:schemeClr val="accent6">
                    <a:lumMod val="50000"/>
                  </a:schemeClr>
                </a:solidFill>
                <a:latin typeface="Book Antiqua" panose="02040602050305030304" pitchFamily="18" charset="0"/>
              </a:rPr>
              <a:t>students and staff </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1981200" y="1600200"/>
            <a:ext cx="8382000" cy="4495800"/>
          </a:xfrm>
        </p:spPr>
        <p:txBody>
          <a:bodyPr>
            <a:normAutofit fontScale="92500"/>
          </a:bodyPr>
          <a:lstStyle/>
          <a:p>
            <a:pPr>
              <a:spcBef>
                <a:spcPts val="1800"/>
              </a:spcBef>
              <a:buNone/>
            </a:pPr>
            <a:r>
              <a:rPr lang="en-US" sz="2400" b="1" u="sng" dirty="0">
                <a:latin typeface="Book Antiqua" pitchFamily="18" charset="0"/>
              </a:rPr>
              <a:t>Subsistence costs for students</a:t>
            </a:r>
            <a:endParaRPr lang="en-US" sz="2400" b="1" dirty="0">
              <a:latin typeface="Book Antiqua" pitchFamily="18" charset="0"/>
            </a:endParaRPr>
          </a:p>
          <a:p>
            <a:pPr marL="182880" indent="-182880">
              <a:spcBef>
                <a:spcPts val="600"/>
              </a:spcBef>
            </a:pPr>
            <a:r>
              <a:rPr lang="en-US" sz="2400" b="1" dirty="0">
                <a:latin typeface="Book Antiqua" pitchFamily="18" charset="0"/>
              </a:rPr>
              <a:t>The amount must be paid in full and directly to the student concerned</a:t>
            </a:r>
            <a:endParaRPr lang="en-US" sz="2400" b="1" u="sng" dirty="0">
              <a:latin typeface="Book Antiqua" pitchFamily="18" charset="0"/>
            </a:endParaRPr>
          </a:p>
          <a:p>
            <a:pPr marL="182880" indent="-182880">
              <a:spcBef>
                <a:spcPts val="600"/>
              </a:spcBef>
            </a:pPr>
            <a:r>
              <a:rPr lang="en-US" sz="2400" b="1" dirty="0">
                <a:latin typeface="Book Antiqua" pitchFamily="18" charset="0"/>
              </a:rPr>
              <a:t>Consortia are strongly recommended to manage their SMS grants in an account in </a:t>
            </a:r>
            <a:r>
              <a:rPr lang="sr-Latn-RS" sz="2400" b="1" dirty="0" err="1">
                <a:latin typeface="Book Antiqua" pitchFamily="18" charset="0"/>
              </a:rPr>
              <a:t>E</a:t>
            </a:r>
            <a:r>
              <a:rPr lang="en-US" sz="2400" b="1" dirty="0" err="1">
                <a:latin typeface="Book Antiqua" pitchFamily="18" charset="0"/>
              </a:rPr>
              <a:t>uros</a:t>
            </a:r>
            <a:endParaRPr lang="en-US" sz="2400" b="1" dirty="0">
              <a:latin typeface="Book Antiqua" pitchFamily="18" charset="0"/>
            </a:endParaRPr>
          </a:p>
          <a:p>
            <a:pPr>
              <a:spcBef>
                <a:spcPts val="2400"/>
              </a:spcBef>
              <a:buNone/>
            </a:pPr>
            <a:r>
              <a:rPr lang="en-US" sz="2400" b="1" u="sng" dirty="0">
                <a:latin typeface="Book Antiqua" pitchFamily="18" charset="0"/>
              </a:rPr>
              <a:t>Subsistence costs for staff</a:t>
            </a:r>
            <a:endParaRPr lang="en-US" sz="2400" b="1" dirty="0">
              <a:latin typeface="Book Antiqua" pitchFamily="18" charset="0"/>
            </a:endParaRPr>
          </a:p>
          <a:p>
            <a:pPr marL="182880" indent="0">
              <a:spcBef>
                <a:spcPts val="600"/>
              </a:spcBef>
              <a:buNone/>
            </a:pPr>
            <a:r>
              <a:rPr lang="en-US" sz="2400" dirty="0">
                <a:latin typeface="Book Antiqua" pitchFamily="18" charset="0"/>
              </a:rPr>
              <a:t>Beneficiary </a:t>
            </a:r>
            <a:r>
              <a:rPr lang="en-US" sz="2400" dirty="0" err="1">
                <a:latin typeface="Book Antiqua" pitchFamily="18" charset="0"/>
              </a:rPr>
              <a:t>organisation</a:t>
            </a:r>
            <a:r>
              <a:rPr lang="en-US" sz="2400" dirty="0">
                <a:latin typeface="Book Antiqua" pitchFamily="18" charset="0"/>
              </a:rPr>
              <a:t> in accordance with their institutional practice may decide to either:</a:t>
            </a:r>
          </a:p>
          <a:p>
            <a:pPr marL="182880" indent="-182880">
              <a:spcBef>
                <a:spcPts val="600"/>
              </a:spcBef>
            </a:pPr>
            <a:r>
              <a:rPr lang="en-US" sz="2400" b="1" dirty="0">
                <a:latin typeface="Book Antiqua" pitchFamily="18" charset="0"/>
              </a:rPr>
              <a:t>Provide the amount directly to the staff members concerned or</a:t>
            </a:r>
          </a:p>
          <a:p>
            <a:pPr marL="182880" indent="-182880">
              <a:spcBef>
                <a:spcPts val="600"/>
              </a:spcBef>
            </a:pPr>
            <a:r>
              <a:rPr lang="en-US" sz="2400" b="1" dirty="0">
                <a:latin typeface="Book Antiqua" pitchFamily="18" charset="0"/>
              </a:rPr>
              <a:t>Provide the participant with direct provision of the required services (payment of the hotel stay, subsistence, local transportation, personal or optional health insurance, etc.)</a:t>
            </a:r>
          </a:p>
        </p:txBody>
      </p:sp>
    </p:spTree>
    <p:extLst>
      <p:ext uri="{BB962C8B-B14F-4D97-AF65-F5344CB8AC3E}">
        <p14:creationId xmlns:p14="http://schemas.microsoft.com/office/powerpoint/2010/main" val="3918021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676400" y="685800"/>
            <a:ext cx="8686800" cy="749300"/>
          </a:xfrm>
        </p:spPr>
        <p:txBody>
          <a:bodyPr>
            <a:normAutofit/>
          </a:bodyPr>
          <a:lstStyle/>
          <a:p>
            <a:r>
              <a:rPr lang="en-US" sz="3600" b="1" dirty="0">
                <a:solidFill>
                  <a:srgbClr val="002060"/>
                </a:solidFill>
                <a:latin typeface="Book Antiqua" panose="02040602050305030304" pitchFamily="18" charset="0"/>
              </a:rPr>
              <a:t>Modification of the mobility scheme</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1752600" y="1600200"/>
            <a:ext cx="8763000" cy="4495800"/>
          </a:xfrm>
        </p:spPr>
        <p:txBody>
          <a:bodyPr>
            <a:normAutofit/>
          </a:bodyPr>
          <a:lstStyle/>
          <a:p>
            <a:pPr marL="0" indent="0">
              <a:spcBef>
                <a:spcPts val="1800"/>
              </a:spcBef>
              <a:buNone/>
            </a:pPr>
            <a:r>
              <a:rPr lang="en-US" sz="2300" dirty="0">
                <a:latin typeface="Book Antiqua" pitchFamily="18" charset="0"/>
              </a:rPr>
              <a:t>Regardless of the duration, the </a:t>
            </a:r>
            <a:r>
              <a:rPr lang="en-US" sz="2300" b="1" dirty="0">
                <a:latin typeface="Book Antiqua" pitchFamily="18" charset="0"/>
              </a:rPr>
              <a:t>minimum number </a:t>
            </a:r>
            <a:r>
              <a:rPr lang="en-US" sz="2300" dirty="0">
                <a:latin typeface="Book Antiqua" pitchFamily="18" charset="0"/>
              </a:rPr>
              <a:t>of students and staff members from Partner Countries and </a:t>
            </a:r>
            <a:r>
              <a:rPr lang="en-US" sz="2300" dirty="0" err="1">
                <a:latin typeface="Book Antiqua" pitchFamily="18" charset="0"/>
              </a:rPr>
              <a:t>Programme</a:t>
            </a:r>
            <a:r>
              <a:rPr lang="en-US" sz="2300" dirty="0">
                <a:latin typeface="Book Antiqua" pitchFamily="18" charset="0"/>
              </a:rPr>
              <a:t> Countries as foreseen in the original proposal </a:t>
            </a:r>
            <a:r>
              <a:rPr lang="en-US" sz="2300" b="1" dirty="0">
                <a:latin typeface="Book Antiqua" pitchFamily="18" charset="0"/>
              </a:rPr>
              <a:t>must be respected</a:t>
            </a:r>
            <a:r>
              <a:rPr lang="en-US" sz="2300" dirty="0">
                <a:latin typeface="Book Antiqua" pitchFamily="18" charset="0"/>
              </a:rPr>
              <a:t>!</a:t>
            </a:r>
          </a:p>
          <a:p>
            <a:pPr marL="0" indent="0">
              <a:spcBef>
                <a:spcPts val="1800"/>
              </a:spcBef>
              <a:buNone/>
            </a:pPr>
            <a:r>
              <a:rPr lang="en-US" sz="2300" dirty="0">
                <a:latin typeface="Book Antiqua" pitchFamily="18" charset="0"/>
              </a:rPr>
              <a:t>The figures and the budget allocation for each of the 4 categories are indicated in the Estimated Budget of the Action, Annex III of the CBHE Grant Agreement (GA). Modification is allowed if:  </a:t>
            </a:r>
            <a:r>
              <a:rPr lang="en-US" sz="2400" dirty="0">
                <a:latin typeface="Book Antiqua" pitchFamily="18" charset="0"/>
              </a:rPr>
              <a:t> </a:t>
            </a:r>
            <a:endParaRPr lang="en-US" sz="2400" b="1" u="sng" dirty="0">
              <a:latin typeface="Book Antiqua" pitchFamily="18" charset="0"/>
            </a:endParaRPr>
          </a:p>
          <a:p>
            <a:pPr marL="137160" indent="-137160">
              <a:spcBef>
                <a:spcPts val="1200"/>
              </a:spcBef>
            </a:pPr>
            <a:r>
              <a:rPr lang="en-US" sz="2400" dirty="0">
                <a:latin typeface="Book Antiqua" pitchFamily="18" charset="0"/>
              </a:rPr>
              <a:t>it does not affect the minimum number of </a:t>
            </a:r>
            <a:r>
              <a:rPr lang="en-US" sz="2400" dirty="0" err="1">
                <a:latin typeface="Book Antiqua" pitchFamily="18" charset="0"/>
              </a:rPr>
              <a:t>mobilities</a:t>
            </a:r>
            <a:r>
              <a:rPr lang="en-US" sz="2400" dirty="0">
                <a:latin typeface="Book Antiqua" pitchFamily="18" charset="0"/>
              </a:rPr>
              <a:t> foreseen</a:t>
            </a:r>
          </a:p>
          <a:p>
            <a:pPr marL="137160" indent="-137160">
              <a:spcBef>
                <a:spcPts val="1200"/>
              </a:spcBef>
            </a:pPr>
            <a:r>
              <a:rPr lang="en-US" sz="2400" dirty="0">
                <a:latin typeface="Book Antiqua" pitchFamily="18" charset="0"/>
              </a:rPr>
              <a:t>the change in the amount of the budget indicated in the GA for one or more mobility categories does not exceed 10%, and</a:t>
            </a:r>
          </a:p>
          <a:p>
            <a:pPr marL="137160" indent="-137160">
              <a:spcBef>
                <a:spcPts val="1200"/>
              </a:spcBef>
            </a:pPr>
            <a:r>
              <a:rPr lang="en-US" sz="2400" dirty="0">
                <a:latin typeface="Book Antiqua" pitchFamily="18" charset="0"/>
              </a:rPr>
              <a:t>the total estimated budget indicated in the GA is not exceeded </a:t>
            </a:r>
          </a:p>
        </p:txBody>
      </p:sp>
    </p:spTree>
    <p:extLst>
      <p:ext uri="{BB962C8B-B14F-4D97-AF65-F5344CB8AC3E}">
        <p14:creationId xmlns:p14="http://schemas.microsoft.com/office/powerpoint/2010/main" val="3063351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676400" y="685800"/>
            <a:ext cx="8686800" cy="749300"/>
          </a:xfrm>
        </p:spPr>
        <p:txBody>
          <a:bodyPr>
            <a:normAutofit/>
          </a:bodyPr>
          <a:lstStyle/>
          <a:p>
            <a:r>
              <a:rPr lang="en-US" sz="3600" b="1" dirty="0">
                <a:solidFill>
                  <a:srgbClr val="002060"/>
                </a:solidFill>
                <a:latin typeface="Book Antiqua" panose="02040602050305030304" pitchFamily="18" charset="0"/>
              </a:rPr>
              <a:t>Documents inventory</a:t>
            </a:r>
            <a:endParaRPr lang="bs-Latn-BA" sz="3600" b="1" dirty="0">
              <a:solidFill>
                <a:schemeClr val="accent6">
                  <a:lumMod val="50000"/>
                </a:schemeClr>
              </a:solidFill>
              <a:latin typeface="Book Antiqua" panose="02040602050305030304" pitchFamily="18" charset="0"/>
            </a:endParaRPr>
          </a:p>
        </p:txBody>
      </p:sp>
      <p:pic>
        <p:nvPicPr>
          <p:cNvPr id="13" name="Picture 2"/>
          <p:cNvPicPr>
            <a:picLocks noChangeAspect="1" noChangeArrowheads="1"/>
          </p:cNvPicPr>
          <p:nvPr/>
        </p:nvPicPr>
        <p:blipFill>
          <a:blip r:embed="rId4" cstate="print"/>
          <a:srcRect l="4366" t="28169" r="3944" b="12676"/>
          <a:stretch>
            <a:fillRect/>
          </a:stretch>
        </p:blipFill>
        <p:spPr bwMode="auto">
          <a:xfrm>
            <a:off x="1676400" y="1295400"/>
            <a:ext cx="8839200" cy="4419600"/>
          </a:xfrm>
          <a:prstGeom prst="rect">
            <a:avLst/>
          </a:prstGeom>
          <a:noFill/>
          <a:ln w="9525">
            <a:noFill/>
            <a:miter lim="800000"/>
            <a:headEnd/>
            <a:tailEnd/>
          </a:ln>
        </p:spPr>
      </p:pic>
      <p:sp>
        <p:nvSpPr>
          <p:cNvPr id="4" name="TextBox 3"/>
          <p:cNvSpPr txBox="1"/>
          <p:nvPr/>
        </p:nvSpPr>
        <p:spPr>
          <a:xfrm>
            <a:off x="1981201" y="5715000"/>
            <a:ext cx="6177973" cy="923330"/>
          </a:xfrm>
          <a:prstGeom prst="rect">
            <a:avLst/>
          </a:prstGeom>
          <a:noFill/>
        </p:spPr>
        <p:txBody>
          <a:bodyPr wrap="none" rtlCol="0">
            <a:spAutoFit/>
          </a:bodyPr>
          <a:lstStyle/>
          <a:p>
            <a:r>
              <a:rPr lang="sr-Latn-RS" b="1" dirty="0">
                <a:solidFill>
                  <a:srgbClr val="C00000"/>
                </a:solidFill>
              </a:rPr>
              <a:t>ALL PARTNERS:</a:t>
            </a:r>
            <a:r>
              <a:rPr lang="sr-Latn-RS" dirty="0">
                <a:solidFill>
                  <a:srgbClr val="C00000"/>
                </a:solidFill>
              </a:rPr>
              <a:t> </a:t>
            </a:r>
            <a:r>
              <a:rPr lang="sr-Latn-RS" dirty="0"/>
              <a:t>Mobility reports, short impressions with photo</a:t>
            </a:r>
          </a:p>
          <a:p>
            <a:endParaRPr lang="sr-Latn-RS" dirty="0"/>
          </a:p>
          <a:p>
            <a:r>
              <a:rPr lang="sr-Latn-RS" b="1" dirty="0">
                <a:solidFill>
                  <a:srgbClr val="C00000"/>
                </a:solidFill>
              </a:rPr>
              <a:t>WB PARTNERS: </a:t>
            </a:r>
            <a:r>
              <a:rPr lang="sr-Latn-RS" dirty="0"/>
              <a:t>Supporting documents regarding travel and stay</a:t>
            </a:r>
            <a:endParaRPr lang="en-US" dirty="0"/>
          </a:p>
        </p:txBody>
      </p:sp>
    </p:spTree>
    <p:extLst>
      <p:ext uri="{BB962C8B-B14F-4D97-AF65-F5344CB8AC3E}">
        <p14:creationId xmlns:p14="http://schemas.microsoft.com/office/powerpoint/2010/main" val="337127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3" name="Title 1">
            <a:extLst>
              <a:ext uri="{FF2B5EF4-FFF2-40B4-BE49-F238E27FC236}">
                <a16:creationId xmlns:a16="http://schemas.microsoft.com/office/drawing/2014/main" id="{75F874C3-9D8D-4537-9937-411481BC944B}"/>
              </a:ext>
            </a:extLst>
          </p:cNvPr>
          <p:cNvSpPr txBox="1">
            <a:spLocks/>
          </p:cNvSpPr>
          <p:nvPr/>
        </p:nvSpPr>
        <p:spPr>
          <a:xfrm>
            <a:off x="1600200" y="2600324"/>
            <a:ext cx="8229600" cy="7493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bs-Latn-BA" sz="2800" dirty="0">
                <a:solidFill>
                  <a:srgbClr val="002060"/>
                </a:solidFill>
                <a:latin typeface="Book Antiqua" panose="02040602050305030304" pitchFamily="18" charset="0"/>
                <a:hlinkClick r:id="rId4" action="ppaction://hlinkfile"/>
              </a:rPr>
              <a:t>Table of realization staff</a:t>
            </a:r>
            <a:endParaRPr lang="bs-Latn-BA" sz="2800" dirty="0">
              <a:solidFill>
                <a:srgbClr val="002060"/>
              </a:solidFill>
              <a:latin typeface="Book Antiqua" panose="02040602050305030304" pitchFamily="18" charset="0"/>
            </a:endParaRPr>
          </a:p>
          <a:p>
            <a:endParaRPr lang="bs-Latn-BA" sz="2800" dirty="0">
              <a:solidFill>
                <a:srgbClr val="002060"/>
              </a:solidFill>
              <a:latin typeface="Book Antiqua" panose="02040602050305030304" pitchFamily="18" charset="0"/>
            </a:endParaRPr>
          </a:p>
          <a:p>
            <a:r>
              <a:rPr lang="bs-Latn-BA" sz="2800" dirty="0">
                <a:solidFill>
                  <a:srgbClr val="002060"/>
                </a:solidFill>
                <a:latin typeface="Book Antiqua" panose="02040602050305030304" pitchFamily="18" charset="0"/>
                <a:hlinkClick r:id="rId5" action="ppaction://hlinkfile"/>
              </a:rPr>
              <a:t>Table of realization students</a:t>
            </a:r>
            <a:endParaRPr lang="bs-Latn-BA" sz="2800" dirty="0">
              <a:solidFill>
                <a:srgbClr val="002060"/>
              </a:solidFill>
              <a:latin typeface="Book Antiqua" panose="02040602050305030304" pitchFamily="18" charset="0"/>
            </a:endParaRPr>
          </a:p>
        </p:txBody>
      </p:sp>
    </p:spTree>
    <p:extLst>
      <p:ext uri="{BB962C8B-B14F-4D97-AF65-F5344CB8AC3E}">
        <p14:creationId xmlns:p14="http://schemas.microsoft.com/office/powerpoint/2010/main" val="3543231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a:extLst>
              <a:ext uri="{FF2B5EF4-FFF2-40B4-BE49-F238E27FC236}">
                <a16:creationId xmlns:a16="http://schemas.microsoft.com/office/drawing/2014/main" id="{26721347-6885-405A-A27F-B1D84E401449}"/>
              </a:ext>
            </a:extLst>
          </p:cNvPr>
          <p:cNvSpPr txBox="1">
            <a:spLocks/>
          </p:cNvSpPr>
          <p:nvPr/>
        </p:nvSpPr>
        <p:spPr>
          <a:xfrm>
            <a:off x="1905000" y="2514600"/>
            <a:ext cx="8229600" cy="749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bs-Latn-BA" dirty="0">
                <a:solidFill>
                  <a:srgbClr val="002060"/>
                </a:solidFill>
                <a:latin typeface="Book Antiqua" panose="02040602050305030304" pitchFamily="18" charset="0"/>
              </a:rPr>
              <a:t>QUESTIONS?</a:t>
            </a:r>
          </a:p>
        </p:txBody>
      </p:sp>
    </p:spTree>
    <p:extLst>
      <p:ext uri="{BB962C8B-B14F-4D97-AF65-F5344CB8AC3E}">
        <p14:creationId xmlns:p14="http://schemas.microsoft.com/office/powerpoint/2010/main" val="1411481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txBox="1">
            <a:spLocks/>
          </p:cNvSpPr>
          <p:nvPr/>
        </p:nvSpPr>
        <p:spPr>
          <a:xfrm>
            <a:off x="1981200" y="685800"/>
            <a:ext cx="8229600" cy="7493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rgbClr val="002060"/>
                </a:solidFill>
                <a:latin typeface="Book Antiqua" panose="02040602050305030304" pitchFamily="18" charset="0"/>
              </a:rPr>
              <a:t>Mobility Scheme </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main</a:t>
            </a:r>
            <a:r>
              <a:rPr lang="en-US" sz="3600" dirty="0">
                <a:solidFill>
                  <a:srgbClr val="002060"/>
                </a:solidFill>
                <a:latin typeface="Book Antiqua" panose="02040602050305030304" pitchFamily="18" charset="0"/>
              </a:rPr>
              <a:t> </a:t>
            </a:r>
            <a:r>
              <a:rPr lang="en-US" sz="3600" dirty="0">
                <a:solidFill>
                  <a:schemeClr val="accent6">
                    <a:lumMod val="50000"/>
                  </a:schemeClr>
                </a:solidFill>
                <a:latin typeface="Book Antiqua" panose="02040602050305030304" pitchFamily="18" charset="0"/>
              </a:rPr>
              <a:t>phases</a:t>
            </a:r>
            <a:endParaRPr lang="bs-Latn-BA" sz="3600" dirty="0">
              <a:solidFill>
                <a:schemeClr val="accent6">
                  <a:lumMod val="50000"/>
                </a:schemeClr>
              </a:solidFill>
              <a:latin typeface="Book Antiqua" panose="02040602050305030304" pitchFamily="18" charset="0"/>
            </a:endParaRPr>
          </a:p>
        </p:txBody>
      </p:sp>
      <p:pic>
        <p:nvPicPr>
          <p:cNvPr id="13" name="Picture 2"/>
          <p:cNvPicPr>
            <a:picLocks noChangeAspect="1" noChangeArrowheads="1"/>
          </p:cNvPicPr>
          <p:nvPr/>
        </p:nvPicPr>
        <p:blipFill>
          <a:blip r:embed="rId4" cstate="print"/>
          <a:srcRect l="6941" t="33672" r="8246" b="7401"/>
          <a:stretch>
            <a:fillRect/>
          </a:stretch>
        </p:blipFill>
        <p:spPr bwMode="auto">
          <a:xfrm>
            <a:off x="2645230" y="1981200"/>
            <a:ext cx="6792685" cy="3657600"/>
          </a:xfrm>
          <a:prstGeom prst="rect">
            <a:avLst/>
          </a:prstGeom>
          <a:noFill/>
          <a:ln w="9525">
            <a:noFill/>
            <a:miter lim="800000"/>
            <a:headEnd/>
            <a:tailEnd/>
          </a:ln>
        </p:spPr>
      </p:pic>
    </p:spTree>
    <p:extLst>
      <p:ext uri="{BB962C8B-B14F-4D97-AF65-F5344CB8AC3E}">
        <p14:creationId xmlns:p14="http://schemas.microsoft.com/office/powerpoint/2010/main" val="5182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774700"/>
            <a:ext cx="8534400" cy="749300"/>
          </a:xfrm>
        </p:spPr>
        <p:txBody>
          <a:bodyPr>
            <a:normAutofit fontScale="90000"/>
          </a:bodyPr>
          <a:lstStyle/>
          <a:p>
            <a:r>
              <a:rPr lang="bs-Latn-BA" dirty="0">
                <a:solidFill>
                  <a:srgbClr val="002060"/>
                </a:solidFill>
                <a:latin typeface="Book Antiqua" panose="02040602050305030304" pitchFamily="18" charset="0"/>
              </a:rPr>
              <a:t>Interinstitutional agreements signed</a:t>
            </a:r>
          </a:p>
        </p:txBody>
      </p:sp>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5" name="Rectangle 1"/>
          <p:cNvSpPr>
            <a:spLocks noChangeArrowheads="1"/>
          </p:cNvSpPr>
          <p:nvPr/>
        </p:nvSpPr>
        <p:spPr bwMode="auto">
          <a:xfrm>
            <a:off x="4676776" y="13837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altLang="en-US">
              <a:latin typeface="Arial" pitchFamily="34" charset="0"/>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2227865792"/>
              </p:ext>
            </p:extLst>
          </p:nvPr>
        </p:nvGraphicFramePr>
        <p:xfrm>
          <a:off x="2057400" y="2057401"/>
          <a:ext cx="3352800" cy="3476251"/>
        </p:xfrm>
        <a:graphic>
          <a:graphicData uri="http://schemas.openxmlformats.org/drawingml/2006/table">
            <a:tbl>
              <a:tblPr firstRow="1" firstCol="1" bandRow="1"/>
              <a:tblGrid>
                <a:gridCol w="554775">
                  <a:extLst>
                    <a:ext uri="{9D8B030D-6E8A-4147-A177-3AD203B41FA5}">
                      <a16:colId xmlns:a16="http://schemas.microsoft.com/office/drawing/2014/main" val="20000"/>
                    </a:ext>
                  </a:extLst>
                </a:gridCol>
                <a:gridCol w="1281283">
                  <a:extLst>
                    <a:ext uri="{9D8B030D-6E8A-4147-A177-3AD203B41FA5}">
                      <a16:colId xmlns:a16="http://schemas.microsoft.com/office/drawing/2014/main" val="20001"/>
                    </a:ext>
                  </a:extLst>
                </a:gridCol>
                <a:gridCol w="1516742">
                  <a:extLst>
                    <a:ext uri="{9D8B030D-6E8A-4147-A177-3AD203B41FA5}">
                      <a16:colId xmlns:a16="http://schemas.microsoft.com/office/drawing/2014/main" val="20002"/>
                    </a:ext>
                  </a:extLst>
                </a:gridCol>
              </a:tblGrid>
              <a:tr h="481731">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 </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Consortium members</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Interinstitutional agreements signed</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UNI-BOKU</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3</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4</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UNI-TUC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4"/>
                  </a:ext>
                </a:extLst>
              </a:tr>
              <a:tr h="124942">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5</a:t>
                      </a:r>
                      <a:r>
                        <a:rPr lang="en-US" sz="1200" dirty="0">
                          <a:effectLst/>
                          <a:latin typeface="Book Antiqua" panose="02040602050305030304" pitchFamily="18" charset="0"/>
                          <a:ea typeface="Calibri"/>
                          <a:cs typeface="Times New Roman" panose="02020603050405020304" pitchFamily="18" charset="0"/>
                        </a:rPr>
                        <a:t> </a:t>
                      </a:r>
                      <a:r>
                        <a:rPr lang="sr-Latn-RS" sz="1200" dirty="0">
                          <a:effectLst/>
                          <a:latin typeface="Book Antiqua" panose="02040602050305030304" pitchFamily="18" charset="0"/>
                          <a:ea typeface="Calibri"/>
                          <a:cs typeface="Times New Roman" panose="02020603050405020304" pitchFamily="18" charset="0"/>
                        </a:rPr>
                        <a:t>.</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UNI-UNIME</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5"/>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UNI-UNSA</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7.</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UNID-MUHEC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7"/>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8.</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UNID-OE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8"/>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9.</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UNID-UNIME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9"/>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10.</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UNSA-BOKU</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0"/>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11.</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UNSA-UNIME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sr-Latn-R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r h="284936">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12.</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UNSA-MUHEC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sr-Latn-R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2"/>
                  </a:ext>
                </a:extLst>
              </a:tr>
              <a:tr h="228211">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13.</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UNSA-TUC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716835583"/>
              </p:ext>
            </p:extLst>
          </p:nvPr>
        </p:nvGraphicFramePr>
        <p:xfrm>
          <a:off x="6553200" y="2042925"/>
          <a:ext cx="3276600" cy="3505201"/>
        </p:xfrm>
        <a:graphic>
          <a:graphicData uri="http://schemas.openxmlformats.org/drawingml/2006/table">
            <a:tbl>
              <a:tblPr firstRow="1" firstCol="1" bandRow="1"/>
              <a:tblGrid>
                <a:gridCol w="547715">
                  <a:extLst>
                    <a:ext uri="{9D8B030D-6E8A-4147-A177-3AD203B41FA5}">
                      <a16:colId xmlns:a16="http://schemas.microsoft.com/office/drawing/2014/main" val="20000"/>
                    </a:ext>
                  </a:extLst>
                </a:gridCol>
                <a:gridCol w="1320475">
                  <a:extLst>
                    <a:ext uri="{9D8B030D-6E8A-4147-A177-3AD203B41FA5}">
                      <a16:colId xmlns:a16="http://schemas.microsoft.com/office/drawing/2014/main" val="20001"/>
                    </a:ext>
                  </a:extLst>
                </a:gridCol>
                <a:gridCol w="1408410">
                  <a:extLst>
                    <a:ext uri="{9D8B030D-6E8A-4147-A177-3AD203B41FA5}">
                      <a16:colId xmlns:a16="http://schemas.microsoft.com/office/drawing/2014/main" val="20002"/>
                    </a:ext>
                  </a:extLst>
                </a:gridCol>
              </a:tblGrid>
              <a:tr h="454198">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 </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Consortium members</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Interinstitutional agreements signed</a:t>
                      </a: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14.</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UNSA-UPKM</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sr-Latn-R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15.</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UBL</a:t>
                      </a:r>
                      <a:r>
                        <a:rPr lang="en-US" sz="1200" dirty="0">
                          <a:effectLst/>
                          <a:latin typeface="Book Antiqua" panose="02040602050305030304" pitchFamily="18" charset="0"/>
                          <a:ea typeface="Calibri"/>
                          <a:cs typeface="Times New Roman"/>
                        </a:rPr>
                        <a:t>-OE</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2"/>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KPA</a:t>
                      </a:r>
                      <a:r>
                        <a:rPr lang="en-US" sz="1200" dirty="0">
                          <a:effectLst/>
                          <a:latin typeface="Book Antiqua" panose="02040602050305030304" pitchFamily="18" charset="0"/>
                          <a:ea typeface="Calibri"/>
                          <a:cs typeface="Times New Roman"/>
                        </a:rPr>
                        <a:t>-OE</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17.</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sr-Latn-R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4"/>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18.</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sr-Latn-R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5"/>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19.</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KPA-MUHEC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6"/>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20.</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UPKM-OE</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7"/>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21.</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8"/>
                  </a:ext>
                </a:extLst>
              </a:tr>
              <a:tr h="325815">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22.</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err="1">
                          <a:effectLst/>
                          <a:latin typeface="Book Antiqua" panose="02040602050305030304" pitchFamily="18" charset="0"/>
                          <a:ea typeface="Calibri"/>
                          <a:cs typeface="Times New Roman"/>
                        </a:rPr>
                        <a:t>UPKM-MUHEC</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9"/>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23.</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UPKM-UBL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0"/>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24.</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TCASU-UBL</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1"/>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25.</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TCASU-KPA</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2"/>
                  </a:ext>
                </a:extLst>
              </a:tr>
              <a:tr h="227099">
                <a:tc>
                  <a:txBody>
                    <a:bodyPr/>
                    <a:lstStyle/>
                    <a:p>
                      <a:pPr marL="0" marR="0" lvl="0" indent="0">
                        <a:lnSpc>
                          <a:spcPct val="115000"/>
                        </a:lnSpc>
                        <a:spcBef>
                          <a:spcPts val="0"/>
                        </a:spcBef>
                        <a:spcAft>
                          <a:spcPts val="0"/>
                        </a:spcAft>
                        <a:buFont typeface="+mj-lt"/>
                        <a:buNone/>
                      </a:pPr>
                      <a:r>
                        <a:rPr lang="sr-Latn-RS" sz="1200" dirty="0">
                          <a:effectLst/>
                          <a:latin typeface="Book Antiqua" panose="02040602050305030304" pitchFamily="18" charset="0"/>
                          <a:ea typeface="Calibri"/>
                          <a:cs typeface="Times New Roman" panose="02020603050405020304" pitchFamily="18" charset="0"/>
                        </a:rPr>
                        <a:t>26.</a:t>
                      </a:r>
                      <a:endParaRPr lang="en-US" sz="1200" dirty="0">
                        <a:effectLst/>
                        <a:latin typeface="Book Antiqua" panose="02040602050305030304" pitchFamily="18" charset="0"/>
                        <a:ea typeface="Calibri"/>
                        <a:cs typeface="Times New Roman" panose="02020603050405020304" pitchFamily="18" charset="0"/>
                      </a:endParaRPr>
                    </a:p>
                  </a:txBody>
                  <a:tcPr marL="49195" marR="49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a:effectLst/>
                          <a:latin typeface="Book Antiqua" panose="02040602050305030304" pitchFamily="18" charset="0"/>
                          <a:ea typeface="Calibri"/>
                          <a:cs typeface="Times New Roman"/>
                        </a:rPr>
                        <a:t>TCASU-TUC</a:t>
                      </a:r>
                      <a:endParaRPr lang="en-US" sz="110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nSpc>
                          <a:spcPct val="115000"/>
                        </a:lnSpc>
                        <a:spcBef>
                          <a:spcPts val="0"/>
                        </a:spcBef>
                        <a:spcAft>
                          <a:spcPts val="0"/>
                        </a:spcAft>
                      </a:pPr>
                      <a:r>
                        <a:rPr lang="en-US" sz="1200" dirty="0">
                          <a:effectLst/>
                          <a:latin typeface="Book Antiqua" panose="02040602050305030304" pitchFamily="18" charset="0"/>
                          <a:ea typeface="Calibri"/>
                          <a:cs typeface="Times New Roman"/>
                        </a:rPr>
                        <a:t>+</a:t>
                      </a:r>
                      <a:endParaRPr lang="en-US" sz="1100" dirty="0">
                        <a:effectLst/>
                        <a:latin typeface="Book Antiqua" panose="02040602050305030304"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217380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981200" y="838200"/>
            <a:ext cx="8229600" cy="762000"/>
          </a:xfrm>
        </p:spPr>
        <p:txBody>
          <a:bodyPr>
            <a:normAutofit fontScale="90000"/>
          </a:bodyPr>
          <a:lstStyle/>
          <a:p>
            <a:r>
              <a:rPr lang="en-US" sz="3600" dirty="0">
                <a:solidFill>
                  <a:srgbClr val="002060"/>
                </a:solidFill>
                <a:latin typeface="Book Antiqua" panose="02040602050305030304" pitchFamily="18" charset="0"/>
              </a:rPr>
              <a:t>Preparation –</a:t>
            </a:r>
            <a:r>
              <a:rPr lang="en-US" sz="3600" dirty="0">
                <a:solidFill>
                  <a:schemeClr val="accent6">
                    <a:lumMod val="50000"/>
                  </a:schemeClr>
                </a:solidFill>
                <a:latin typeface="Book Antiqua" panose="02040602050305030304" pitchFamily="18" charset="0"/>
              </a:rPr>
              <a:t>tasks</a:t>
            </a:r>
            <a:br>
              <a:rPr lang="sr-Latn-RS" sz="3600" dirty="0">
                <a:solidFill>
                  <a:schemeClr val="accent6">
                    <a:lumMod val="50000"/>
                  </a:schemeClr>
                </a:solidFill>
                <a:latin typeface="Book Antiqua" panose="02040602050305030304" pitchFamily="18" charset="0"/>
              </a:rPr>
            </a:br>
            <a:endParaRPr lang="bs-Latn-BA" sz="3600" dirty="0">
              <a:solidFill>
                <a:schemeClr val="accent6">
                  <a:lumMod val="50000"/>
                </a:schemeClr>
              </a:solidFill>
              <a:latin typeface="Book Antiqua" panose="02040602050305030304" pitchFamily="18" charset="0"/>
            </a:endParaRPr>
          </a:p>
        </p:txBody>
      </p:sp>
      <p:graphicFrame>
        <p:nvGraphicFramePr>
          <p:cNvPr id="13" name="Table 12"/>
          <p:cNvGraphicFramePr>
            <a:graphicFrameLocks noGrp="1"/>
          </p:cNvGraphicFramePr>
          <p:nvPr>
            <p:extLst/>
          </p:nvPr>
        </p:nvGraphicFramePr>
        <p:xfrm>
          <a:off x="2324100" y="1219201"/>
          <a:ext cx="7543800" cy="2971800"/>
        </p:xfrm>
        <a:graphic>
          <a:graphicData uri="http://schemas.openxmlformats.org/drawingml/2006/table">
            <a:tbl>
              <a:tblPr firstRow="1" bandRow="1">
                <a:tableStyleId>{5C22544A-7EE6-4342-B048-85BDC9FD1C3A}</a:tableStyleId>
              </a:tblPr>
              <a:tblGrid>
                <a:gridCol w="3601005">
                  <a:extLst>
                    <a:ext uri="{9D8B030D-6E8A-4147-A177-3AD203B41FA5}">
                      <a16:colId xmlns:a16="http://schemas.microsoft.com/office/drawing/2014/main" val="20000"/>
                    </a:ext>
                  </a:extLst>
                </a:gridCol>
                <a:gridCol w="3942795">
                  <a:extLst>
                    <a:ext uri="{9D8B030D-6E8A-4147-A177-3AD203B41FA5}">
                      <a16:colId xmlns:a16="http://schemas.microsoft.com/office/drawing/2014/main" val="20001"/>
                    </a:ext>
                  </a:extLst>
                </a:gridCol>
              </a:tblGrid>
              <a:tr h="379876">
                <a:tc>
                  <a:txBody>
                    <a:bodyPr/>
                    <a:lstStyle/>
                    <a:p>
                      <a:pPr algn="ctr"/>
                      <a:r>
                        <a:rPr lang="en-US" sz="2400" b="1" kern="1200" dirty="0">
                          <a:solidFill>
                            <a:schemeClr val="lt1"/>
                          </a:solidFill>
                          <a:latin typeface="Book Antiqua" panose="02040602050305030304" pitchFamily="18" charset="0"/>
                          <a:ea typeface="+mn-ea"/>
                          <a:cs typeface="+mn-cs"/>
                        </a:rPr>
                        <a:t>Sending</a:t>
                      </a:r>
                      <a:r>
                        <a:rPr lang="en-US" sz="2400" dirty="0">
                          <a:latin typeface="Book Antiqua" panose="02040602050305030304" pitchFamily="18" charset="0"/>
                        </a:rPr>
                        <a:t> </a:t>
                      </a:r>
                      <a:r>
                        <a:rPr lang="en-US" sz="2400" b="1" kern="1200" dirty="0" err="1">
                          <a:solidFill>
                            <a:schemeClr val="lt1"/>
                          </a:solidFill>
                          <a:latin typeface="Book Antiqua" panose="02040602050305030304" pitchFamily="18" charset="0"/>
                          <a:ea typeface="+mn-ea"/>
                          <a:cs typeface="+mn-cs"/>
                        </a:rPr>
                        <a:t>Organisation</a:t>
                      </a:r>
                      <a:endParaRPr lang="en-US" sz="2400" b="1" kern="1200" dirty="0">
                        <a:solidFill>
                          <a:schemeClr val="lt1"/>
                        </a:solidFill>
                        <a:latin typeface="Book Antiqua" panose="02040602050305030304"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400" b="1" kern="1200" dirty="0">
                          <a:solidFill>
                            <a:schemeClr val="lt1"/>
                          </a:solidFill>
                          <a:latin typeface="Book Antiqua" panose="02040602050305030304" pitchFamily="18" charset="0"/>
                          <a:ea typeface="+mn-ea"/>
                          <a:cs typeface="+mn-cs"/>
                        </a:rPr>
                        <a:t>Receiving</a:t>
                      </a:r>
                      <a:r>
                        <a:rPr lang="en-US" sz="2400" b="1" kern="1200" baseline="0" dirty="0">
                          <a:solidFill>
                            <a:schemeClr val="lt1"/>
                          </a:solidFill>
                          <a:latin typeface="Book Antiqua" panose="02040602050305030304" pitchFamily="18" charset="0"/>
                          <a:ea typeface="+mn-ea"/>
                          <a:cs typeface="+mn-cs"/>
                        </a:rPr>
                        <a:t> </a:t>
                      </a:r>
                      <a:r>
                        <a:rPr lang="en-US" sz="2400" b="1" kern="1200" baseline="0" dirty="0" err="1">
                          <a:solidFill>
                            <a:schemeClr val="lt1"/>
                          </a:solidFill>
                          <a:latin typeface="Book Antiqua" panose="02040602050305030304" pitchFamily="18" charset="0"/>
                          <a:ea typeface="+mn-ea"/>
                          <a:cs typeface="+mn-cs"/>
                        </a:rPr>
                        <a:t>Organisation</a:t>
                      </a:r>
                      <a:endParaRPr lang="en-US" sz="2400" b="1" kern="1200" dirty="0">
                        <a:solidFill>
                          <a:schemeClr val="lt1"/>
                        </a:solidFill>
                        <a:latin typeface="Book Antiqua" panose="02040602050305030304"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1"/>
                  </a:ext>
                </a:extLst>
              </a:tr>
              <a:tr h="2514600">
                <a:tc>
                  <a:txBody>
                    <a:bodyPr/>
                    <a:lstStyle/>
                    <a:p>
                      <a:pPr algn="l">
                        <a:spcBef>
                          <a:spcPts val="1800"/>
                        </a:spcBef>
                        <a:buFont typeface="Arial" pitchFamily="34" charset="0"/>
                        <a:buNone/>
                      </a:pPr>
                      <a:endParaRPr lang="en-US" sz="1600" dirty="0">
                        <a:latin typeface="Book Antiqua" panose="02040602050305030304" pitchFamily="18" charset="0"/>
                      </a:endParaRPr>
                    </a:p>
                    <a:p>
                      <a:pPr algn="l">
                        <a:spcBef>
                          <a:spcPts val="600"/>
                        </a:spcBef>
                        <a:buFont typeface="Arial" pitchFamily="34" charset="0"/>
                        <a:buChar char="•"/>
                      </a:pPr>
                      <a:r>
                        <a:rPr lang="en-US" sz="1600" dirty="0">
                          <a:latin typeface="Book Antiqua" panose="02040602050305030304" pitchFamily="18" charset="0"/>
                        </a:rPr>
                        <a:t> </a:t>
                      </a:r>
                      <a:r>
                        <a:rPr lang="en-US" sz="1600" b="1" dirty="0">
                          <a:latin typeface="Book Antiqua" panose="02040602050305030304" pitchFamily="18" charset="0"/>
                        </a:rPr>
                        <a:t>Promote and raise awareness</a:t>
                      </a:r>
                    </a:p>
                    <a:p>
                      <a:pPr indent="0" algn="l">
                        <a:spcBef>
                          <a:spcPts val="1200"/>
                        </a:spcBef>
                        <a:buFont typeface="Arial" pitchFamily="34" charset="0"/>
                        <a:buChar char="•"/>
                      </a:pPr>
                      <a:r>
                        <a:rPr lang="en-US" sz="1600" b="1" dirty="0">
                          <a:latin typeface="Book Antiqua" panose="02040602050305030304" pitchFamily="18" charset="0"/>
                        </a:rPr>
                        <a:t> Select the candidates in line with IIA</a:t>
                      </a:r>
                    </a:p>
                    <a:p>
                      <a:pPr algn="l">
                        <a:spcBef>
                          <a:spcPts val="1200"/>
                        </a:spcBef>
                        <a:buFont typeface="Arial" pitchFamily="34" charset="0"/>
                        <a:buChar char="•"/>
                      </a:pPr>
                      <a:r>
                        <a:rPr lang="en-US" sz="1600" b="1" dirty="0">
                          <a:latin typeface="Book Antiqua" panose="02040602050305030304" pitchFamily="18" charset="0"/>
                        </a:rPr>
                        <a:t> Provide support</a:t>
                      </a:r>
                      <a:r>
                        <a:rPr lang="en-US" sz="1600" b="1" baseline="0" dirty="0">
                          <a:latin typeface="Book Antiqua" panose="02040602050305030304" pitchFamily="18" charset="0"/>
                        </a:rPr>
                        <a:t> in preparation of the individual mobility (visa, administrative issues, insurance, etc.)</a:t>
                      </a:r>
                      <a:endParaRPr lang="en-US"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1800"/>
                        </a:spcBef>
                        <a:buFont typeface="Arial" pitchFamily="34" charset="0"/>
                        <a:buNone/>
                      </a:pPr>
                      <a:endParaRPr lang="en-US" sz="1600" dirty="0">
                        <a:latin typeface="Book Antiqua" panose="02040602050305030304" pitchFamily="18" charset="0"/>
                      </a:endParaRPr>
                    </a:p>
                    <a:p>
                      <a:pPr algn="l">
                        <a:spcBef>
                          <a:spcPts val="600"/>
                        </a:spcBef>
                        <a:buFont typeface="Arial" pitchFamily="34" charset="0"/>
                        <a:buChar char="•"/>
                      </a:pPr>
                      <a:r>
                        <a:rPr lang="en-US" sz="1600" dirty="0">
                          <a:latin typeface="Book Antiqua" panose="02040602050305030304" pitchFamily="18" charset="0"/>
                        </a:rPr>
                        <a:t> </a:t>
                      </a:r>
                      <a:r>
                        <a:rPr lang="en-US" sz="1600" b="1" dirty="0">
                          <a:latin typeface="Book Antiqua" panose="02040602050305030304" pitchFamily="18" charset="0"/>
                        </a:rPr>
                        <a:t>Inform</a:t>
                      </a:r>
                      <a:r>
                        <a:rPr lang="en-US" sz="1600" b="1" baseline="0" dirty="0">
                          <a:latin typeface="Book Antiqua" panose="02040602050305030304" pitchFamily="18" charset="0"/>
                        </a:rPr>
                        <a:t> locally</a:t>
                      </a:r>
                      <a:endParaRPr lang="en-US" sz="1600" b="1" dirty="0">
                        <a:latin typeface="Book Antiqua" panose="02040602050305030304" pitchFamily="18" charset="0"/>
                      </a:endParaRPr>
                    </a:p>
                    <a:p>
                      <a:pPr indent="0" algn="l">
                        <a:spcBef>
                          <a:spcPts val="1200"/>
                        </a:spcBef>
                        <a:buFont typeface="Arial" pitchFamily="34" charset="0"/>
                        <a:buChar char="•"/>
                      </a:pPr>
                      <a:r>
                        <a:rPr lang="en-US" sz="1600" b="1" dirty="0">
                          <a:latin typeface="Book Antiqua" panose="02040602050305030304" pitchFamily="18" charset="0"/>
                        </a:rPr>
                        <a:t> Prepare logistics and support for incoming individuals</a:t>
                      </a:r>
                    </a:p>
                    <a:p>
                      <a:pPr algn="l">
                        <a:spcBef>
                          <a:spcPts val="1200"/>
                        </a:spcBef>
                        <a:buFont typeface="Arial" pitchFamily="34" charset="0"/>
                        <a:buChar char="•"/>
                      </a:pPr>
                      <a:r>
                        <a:rPr lang="en-US" sz="1600" b="1" dirty="0">
                          <a:latin typeface="Book Antiqua" panose="02040602050305030304" pitchFamily="18" charset="0"/>
                        </a:rPr>
                        <a:t> Welcome</a:t>
                      </a:r>
                      <a:r>
                        <a:rPr lang="en-US" sz="1600" b="1" baseline="0" dirty="0">
                          <a:latin typeface="Book Antiqua" panose="02040602050305030304" pitchFamily="18" charset="0"/>
                        </a:rPr>
                        <a:t> and monitor the activities</a:t>
                      </a:r>
                    </a:p>
                    <a:p>
                      <a:pPr algn="l">
                        <a:spcBef>
                          <a:spcPts val="1200"/>
                        </a:spcBef>
                        <a:buFont typeface="Arial" pitchFamily="34" charset="0"/>
                        <a:buChar char="•"/>
                      </a:pPr>
                      <a:endParaRPr lang="en-US" sz="1600" dirty="0">
                        <a:latin typeface="Book Antiqua" panose="02040602050305030304" pitchFamily="18" charset="0"/>
                      </a:endParaRPr>
                    </a:p>
                    <a:p>
                      <a:pPr algn="l"/>
                      <a:endParaRPr lang="en-US"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4" name="TextBox 3"/>
          <p:cNvSpPr txBox="1"/>
          <p:nvPr/>
        </p:nvSpPr>
        <p:spPr>
          <a:xfrm>
            <a:off x="2019301" y="4495101"/>
            <a:ext cx="8153399" cy="1477328"/>
          </a:xfrm>
          <a:prstGeom prst="rect">
            <a:avLst/>
          </a:prstGeom>
          <a:noFill/>
        </p:spPr>
        <p:txBody>
          <a:bodyPr wrap="square" rtlCol="0">
            <a:spAutoFit/>
          </a:bodyPr>
          <a:lstStyle/>
          <a:p>
            <a:r>
              <a:rPr lang="sr-Latn-RS" dirty="0">
                <a:latin typeface="Book Antiqua" panose="02040602050305030304" pitchFamily="18" charset="0"/>
              </a:rPr>
              <a:t>Each Institution need to have adopted legal documents regulating mobility (Rulebooks, Guidelines, Manuals,...) and visible on institutional website</a:t>
            </a:r>
          </a:p>
          <a:p>
            <a:endParaRPr lang="sr-Latn-RS" dirty="0">
              <a:latin typeface="Book Antiqua" panose="02040602050305030304" pitchFamily="18" charset="0"/>
            </a:endParaRPr>
          </a:p>
          <a:p>
            <a:pPr algn="ctr"/>
            <a:r>
              <a:rPr lang="sr-Latn-RS" b="1" dirty="0">
                <a:latin typeface="Book Antiqua" panose="02040602050305030304" pitchFamily="18" charset="0"/>
              </a:rPr>
              <a:t>ADDED VALUE</a:t>
            </a:r>
          </a:p>
          <a:p>
            <a:r>
              <a:rPr lang="sr-Latn-RS" dirty="0">
                <a:latin typeface="Book Antiqua" panose="02040602050305030304" pitchFamily="18" charset="0"/>
              </a:rPr>
              <a:t>TCASU, KPA, UNID have adopted necessary documents.</a:t>
            </a:r>
            <a:endParaRPr lang="en-US" dirty="0">
              <a:latin typeface="Book Antiqua" panose="02040602050305030304" pitchFamily="18" charset="0"/>
            </a:endParaRPr>
          </a:p>
        </p:txBody>
      </p:sp>
    </p:spTree>
    <p:extLst>
      <p:ext uri="{BB962C8B-B14F-4D97-AF65-F5344CB8AC3E}">
        <p14:creationId xmlns:p14="http://schemas.microsoft.com/office/powerpoint/2010/main" val="970442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3" name="Rectangle 12"/>
          <p:cNvSpPr/>
          <p:nvPr/>
        </p:nvSpPr>
        <p:spPr>
          <a:xfrm>
            <a:off x="1714500" y="723902"/>
            <a:ext cx="8953500" cy="6217087"/>
          </a:xfrm>
          <a:prstGeom prst="rect">
            <a:avLst/>
          </a:prstGeom>
        </p:spPr>
        <p:txBody>
          <a:bodyPr wrap="square">
            <a:spAutoFit/>
          </a:bodyPr>
          <a:lstStyle/>
          <a:p>
            <a:r>
              <a:rPr lang="en-US" sz="3000" dirty="0">
                <a:solidFill>
                  <a:srgbClr val="002060"/>
                </a:solidFill>
                <a:latin typeface="Book Antiqua" panose="02040602050305030304" pitchFamily="18" charset="0"/>
              </a:rPr>
              <a:t>Preparation –</a:t>
            </a:r>
            <a:r>
              <a:rPr lang="en-US" sz="3000" dirty="0">
                <a:solidFill>
                  <a:srgbClr val="C00000"/>
                </a:solidFill>
                <a:latin typeface="Book Antiqua" panose="02040602050305030304" pitchFamily="18" charset="0"/>
              </a:rPr>
              <a:t>tasks</a:t>
            </a:r>
            <a:endParaRPr lang="sr-Latn-RS" sz="3000" dirty="0">
              <a:solidFill>
                <a:srgbClr val="C00000"/>
              </a:solidFill>
              <a:latin typeface="Book Antiqua" panose="02040602050305030304" pitchFamily="18" charset="0"/>
            </a:endParaRPr>
          </a:p>
          <a:p>
            <a:pPr marL="514350" indent="-514350">
              <a:buAutoNum type="arabicPeriod"/>
            </a:pPr>
            <a:r>
              <a:rPr lang="en-US" sz="2600" dirty="0">
                <a:solidFill>
                  <a:srgbClr val="C00000"/>
                </a:solidFill>
                <a:latin typeface="Book Antiqua" panose="02040602050305030304" pitchFamily="18" charset="0"/>
              </a:rPr>
              <a:t>Announcement of call on institutional website</a:t>
            </a:r>
          </a:p>
          <a:p>
            <a:r>
              <a:rPr lang="en-US" sz="2600" dirty="0">
                <a:latin typeface="Book Antiqua" panose="02040602050305030304" pitchFamily="18" charset="0"/>
              </a:rPr>
              <a:t>-List of necessary documents (</a:t>
            </a:r>
            <a:r>
              <a:rPr lang="sr-Latn-RS" sz="2600" dirty="0">
                <a:latin typeface="Book Antiqua" panose="02040602050305030304" pitchFamily="18" charset="0"/>
              </a:rPr>
              <a:t>proposal of </a:t>
            </a:r>
            <a:r>
              <a:rPr lang="en-US" sz="2600" dirty="0">
                <a:latin typeface="Book Antiqua" panose="02040602050305030304" pitchFamily="18" charset="0"/>
              </a:rPr>
              <a:t>staff mobility agreement/proposal of learning agreement, scan of passport, per-acceptation letter, language certificate, special conditions</a:t>
            </a:r>
            <a:r>
              <a:rPr lang="sr-Latn-RS" sz="2600" dirty="0">
                <a:latin typeface="Book Antiqua" panose="02040602050305030304" pitchFamily="18" charset="0"/>
              </a:rPr>
              <a:t>)</a:t>
            </a:r>
          </a:p>
          <a:p>
            <a:endParaRPr lang="sr-Latn-RS" sz="2600" dirty="0">
              <a:latin typeface="Book Antiqua" panose="02040602050305030304" pitchFamily="18" charset="0"/>
            </a:endParaRPr>
          </a:p>
          <a:p>
            <a:r>
              <a:rPr lang="sr-Latn-RS" sz="2600" dirty="0">
                <a:solidFill>
                  <a:schemeClr val="tx2"/>
                </a:solidFill>
                <a:latin typeface="Book Antiqua" panose="02040602050305030304" pitchFamily="18" charset="0"/>
              </a:rPr>
              <a:t>2. Selection of nominees</a:t>
            </a:r>
          </a:p>
          <a:p>
            <a:endParaRPr lang="sr-Latn-RS" sz="2600" dirty="0">
              <a:latin typeface="Book Antiqua" panose="02040602050305030304" pitchFamily="18" charset="0"/>
            </a:endParaRPr>
          </a:p>
          <a:p>
            <a:r>
              <a:rPr lang="sr-Latn-RS" sz="2600" dirty="0">
                <a:solidFill>
                  <a:srgbClr val="C00000"/>
                </a:solidFill>
                <a:latin typeface="Book Antiqua" panose="02040602050305030304" pitchFamily="18" charset="0"/>
              </a:rPr>
              <a:t>3. Protocol of selection made and signed by the comission</a:t>
            </a:r>
          </a:p>
          <a:p>
            <a:endParaRPr lang="sr-Latn-RS" sz="2600" dirty="0">
              <a:latin typeface="Book Antiqua" panose="02040602050305030304" pitchFamily="18" charset="0"/>
            </a:endParaRPr>
          </a:p>
          <a:p>
            <a:r>
              <a:rPr lang="sr-Latn-RS" sz="2600" dirty="0">
                <a:solidFill>
                  <a:schemeClr val="tx2"/>
                </a:solidFill>
                <a:latin typeface="Book Antiqua" panose="02040602050305030304" pitchFamily="18" charset="0"/>
              </a:rPr>
              <a:t>4. Declaration of impartiality signed</a:t>
            </a:r>
          </a:p>
          <a:p>
            <a:endParaRPr lang="sr-Latn-RS" sz="2600" dirty="0">
              <a:solidFill>
                <a:schemeClr val="tx2"/>
              </a:solidFill>
              <a:latin typeface="Book Antiqua" panose="02040602050305030304" pitchFamily="18" charset="0"/>
            </a:endParaRPr>
          </a:p>
          <a:p>
            <a:r>
              <a:rPr lang="sr-Latn-RS" sz="2600" dirty="0">
                <a:solidFill>
                  <a:srgbClr val="C00000"/>
                </a:solidFill>
                <a:latin typeface="Book Antiqua" panose="02040602050305030304" pitchFamily="18" charset="0"/>
              </a:rPr>
              <a:t>5. List of nominees sent to the receiving institution</a:t>
            </a:r>
          </a:p>
          <a:p>
            <a:endParaRPr lang="en-US" sz="3000" dirty="0">
              <a:latin typeface="Book Antiqua" panose="02040602050305030304" pitchFamily="18" charset="0"/>
            </a:endParaRPr>
          </a:p>
        </p:txBody>
      </p:sp>
    </p:spTree>
    <p:extLst>
      <p:ext uri="{BB962C8B-B14F-4D97-AF65-F5344CB8AC3E}">
        <p14:creationId xmlns:p14="http://schemas.microsoft.com/office/powerpoint/2010/main" val="47756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066800"/>
            <a:ext cx="8458200" cy="5486400"/>
          </a:xfrm>
        </p:spPr>
        <p:txBody>
          <a:bodyPr>
            <a:normAutofit/>
          </a:bodyPr>
          <a:lstStyle/>
          <a:p>
            <a:pPr marL="0" indent="0">
              <a:buNone/>
            </a:pPr>
            <a:r>
              <a:rPr lang="bs-Latn-BA" sz="2600" dirty="0">
                <a:solidFill>
                  <a:srgbClr val="002060"/>
                </a:solidFill>
                <a:latin typeface="Book Antiqua" panose="02040602050305030304" pitchFamily="18" charset="0"/>
              </a:rPr>
              <a:t>After acceptation of candidates</a:t>
            </a:r>
          </a:p>
          <a:p>
            <a:pPr>
              <a:buFontTx/>
              <a:buChar char="-"/>
            </a:pPr>
            <a:r>
              <a:rPr lang="bs-Latn-BA" sz="2600" dirty="0">
                <a:solidFill>
                  <a:srgbClr val="002060"/>
                </a:solidFill>
                <a:latin typeface="Book Antiqua" panose="02040602050305030304" pitchFamily="18" charset="0"/>
              </a:rPr>
              <a:t>sending Iinstitution signes Grant agreement with candidate</a:t>
            </a:r>
          </a:p>
          <a:p>
            <a:pPr marL="0" indent="0">
              <a:buNone/>
            </a:pPr>
            <a:endParaRPr lang="bs-Latn-BA" sz="2600" dirty="0">
              <a:solidFill>
                <a:srgbClr val="002060"/>
              </a:solidFill>
              <a:latin typeface="Book Antiqua" panose="02040602050305030304" pitchFamily="18" charset="0"/>
            </a:endParaRPr>
          </a:p>
          <a:p>
            <a:pPr>
              <a:buFontTx/>
              <a:buChar char="-"/>
            </a:pPr>
            <a:r>
              <a:rPr lang="bs-Latn-BA" sz="2600" dirty="0">
                <a:solidFill>
                  <a:srgbClr val="002060"/>
                </a:solidFill>
                <a:latin typeface="Book Antiqua" panose="02040602050305030304" pitchFamily="18" charset="0"/>
              </a:rPr>
              <a:t>NatRisk SMS responsible person arranges with receiving institution all details regarding mobility and inform candidate about them</a:t>
            </a:r>
          </a:p>
          <a:p>
            <a:pPr marL="0" indent="0">
              <a:buNone/>
            </a:pPr>
            <a:endParaRPr lang="bs-Latn-BA" sz="2600" dirty="0">
              <a:solidFill>
                <a:srgbClr val="002060"/>
              </a:solidFill>
              <a:latin typeface="Book Antiqua" panose="02040602050305030304" pitchFamily="18" charset="0"/>
            </a:endParaRPr>
          </a:p>
          <a:p>
            <a:pPr>
              <a:buFontTx/>
              <a:buChar char="-"/>
            </a:pPr>
            <a:r>
              <a:rPr lang="bs-Latn-BA" sz="2600" dirty="0">
                <a:solidFill>
                  <a:srgbClr val="002060"/>
                </a:solidFill>
                <a:latin typeface="Book Antiqua" panose="02040602050305030304" pitchFamily="18" charset="0"/>
              </a:rPr>
              <a:t>NatRisk SMS responsible person provides candidate with list of necessary documents, she/he need to prepare before and present after the mobility</a:t>
            </a:r>
          </a:p>
          <a:p>
            <a:pPr>
              <a:buFontTx/>
              <a:buChar char="-"/>
            </a:pPr>
            <a:endParaRPr lang="bs-Latn-BA" sz="2600" dirty="0">
              <a:solidFill>
                <a:srgbClr val="002060"/>
              </a:solidFill>
              <a:latin typeface="Book Antiqua" panose="02040602050305030304" pitchFamily="18" charset="0"/>
            </a:endParaRPr>
          </a:p>
          <a:p>
            <a:pPr>
              <a:buFontTx/>
              <a:buChar char="-"/>
            </a:pPr>
            <a:endParaRPr lang="bs-Latn-BA" sz="2600" dirty="0">
              <a:solidFill>
                <a:srgbClr val="002060"/>
              </a:solidFill>
              <a:latin typeface="Book Antiqua" panose="02040602050305030304" pitchFamily="18" charset="0"/>
            </a:endParaRPr>
          </a:p>
          <a:p>
            <a:pPr>
              <a:buFontTx/>
              <a:buChar char="-"/>
            </a:pPr>
            <a:endParaRPr lang="bs-Latn-BA" sz="2600" dirty="0">
              <a:solidFill>
                <a:srgbClr val="002060"/>
              </a:solidFill>
              <a:latin typeface="Book Antiqua" panose="02040602050305030304" pitchFamily="18" charset="0"/>
            </a:endParaRPr>
          </a:p>
        </p:txBody>
      </p:sp>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Tree>
    <p:extLst>
      <p:ext uri="{BB962C8B-B14F-4D97-AF65-F5344CB8AC3E}">
        <p14:creationId xmlns:p14="http://schemas.microsoft.com/office/powerpoint/2010/main" val="2696345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5" name="TextBox 4"/>
          <p:cNvSpPr txBox="1"/>
          <p:nvPr/>
        </p:nvSpPr>
        <p:spPr>
          <a:xfrm>
            <a:off x="1524000" y="1149289"/>
            <a:ext cx="9144000" cy="4524315"/>
          </a:xfrm>
          <a:prstGeom prst="rect">
            <a:avLst/>
          </a:prstGeom>
          <a:noFill/>
        </p:spPr>
        <p:txBody>
          <a:bodyPr wrap="square" rtlCol="0">
            <a:spAutoFit/>
          </a:bodyPr>
          <a:lstStyle/>
          <a:p>
            <a:r>
              <a:rPr lang="sr-Latn-RS" sz="2400" dirty="0">
                <a:solidFill>
                  <a:srgbClr val="C00000"/>
                </a:solidFill>
                <a:latin typeface="Book Antiqua" panose="02040602050305030304" pitchFamily="18" charset="0"/>
              </a:rPr>
              <a:t>ONLY FOR WB INSTITUTIONS</a:t>
            </a:r>
          </a:p>
          <a:p>
            <a:endParaRPr lang="sr-Latn-RS" sz="2400" dirty="0">
              <a:latin typeface="Book Antiqua" panose="02040602050305030304" pitchFamily="18" charset="0"/>
            </a:endParaRPr>
          </a:p>
          <a:p>
            <a:endParaRPr lang="sr-Latn-RS" sz="2400" dirty="0">
              <a:latin typeface="Book Antiqua" panose="02040602050305030304" pitchFamily="18" charset="0"/>
            </a:endParaRPr>
          </a:p>
          <a:p>
            <a:r>
              <a:rPr lang="sr-Latn-RS" sz="2400" dirty="0">
                <a:latin typeface="Book Antiqua" panose="02040602050305030304" pitchFamily="18" charset="0"/>
              </a:rPr>
              <a:t>Since in realization of mobility national laws must be obeyed, </a:t>
            </a:r>
          </a:p>
          <a:p>
            <a:r>
              <a:rPr lang="sr-Latn-RS" sz="2400" dirty="0">
                <a:latin typeface="Book Antiqua" panose="02040602050305030304" pitchFamily="18" charset="0"/>
              </a:rPr>
              <a:t>there is special list of supporting documents</a:t>
            </a:r>
          </a:p>
          <a:p>
            <a:endParaRPr lang="sr-Latn-RS" sz="2400" dirty="0">
              <a:latin typeface="Book Antiqua" panose="02040602050305030304" pitchFamily="18" charset="0"/>
            </a:endParaRPr>
          </a:p>
          <a:p>
            <a:pPr marL="342900" indent="-342900">
              <a:buAutoNum type="arabicPeriod"/>
            </a:pPr>
            <a:r>
              <a:rPr lang="sr-Latn-RS" sz="2400" dirty="0">
                <a:latin typeface="Book Antiqua" panose="02040602050305030304" pitchFamily="18" charset="0"/>
              </a:rPr>
              <a:t>Nalog za službeno putovanje</a:t>
            </a:r>
          </a:p>
          <a:p>
            <a:pPr marL="342900" indent="-342900">
              <a:buAutoNum type="arabicPeriod"/>
            </a:pPr>
            <a:r>
              <a:rPr lang="sr-Latn-RS" sz="2400" dirty="0">
                <a:latin typeface="Book Antiqua" panose="02040602050305030304" pitchFamily="18" charset="0"/>
              </a:rPr>
              <a:t>Odluka o upućivanju na službeno putovanje u inostranstvo</a:t>
            </a:r>
          </a:p>
          <a:p>
            <a:pPr marL="342900" indent="-342900">
              <a:buAutoNum type="arabicPeriod"/>
            </a:pPr>
            <a:r>
              <a:rPr lang="sr-Latn-RS" sz="2400" dirty="0">
                <a:latin typeface="Book Antiqua" panose="02040602050305030304" pitchFamily="18" charset="0"/>
              </a:rPr>
              <a:t>Račun za kupljenu kartu za prevoz ili u slučaju putovanja </a:t>
            </a:r>
          </a:p>
          <a:p>
            <a:r>
              <a:rPr lang="sr-Latn-RS" sz="2400" dirty="0">
                <a:latin typeface="Book Antiqua" panose="02040602050305030304" pitchFamily="18" charset="0"/>
              </a:rPr>
              <a:t>automobilom, računi za gorivo, isečci putarina</a:t>
            </a:r>
          </a:p>
          <a:p>
            <a:r>
              <a:rPr lang="sr-Latn-RS" sz="2400" dirty="0">
                <a:latin typeface="Book Antiqua" panose="02040602050305030304" pitchFamily="18" charset="0"/>
              </a:rPr>
              <a:t>4. Izveštaj o obavljenom službenom putu</a:t>
            </a:r>
          </a:p>
          <a:p>
            <a:r>
              <a:rPr lang="sr-Latn-RS" sz="2400" dirty="0">
                <a:latin typeface="Book Antiqua" panose="02040602050305030304" pitchFamily="18" charset="0"/>
              </a:rPr>
              <a:t>5. Račun za smeštaj tokom mobilnosti</a:t>
            </a:r>
            <a:endParaRPr lang="en-US" sz="2400" dirty="0">
              <a:latin typeface="Book Antiqua" panose="02040602050305030304" pitchFamily="18" charset="0"/>
            </a:endParaRPr>
          </a:p>
        </p:txBody>
      </p:sp>
    </p:spTree>
    <p:extLst>
      <p:ext uri="{BB962C8B-B14F-4D97-AF65-F5344CB8AC3E}">
        <p14:creationId xmlns:p14="http://schemas.microsoft.com/office/powerpoint/2010/main" val="2676683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5F880D9-1381-430E-B345-267BE4B363C1}"/>
              </a:ext>
            </a:extLst>
          </p:cNvPr>
          <p:cNvSpPr txBox="1">
            <a:spLocks noGrp="1"/>
          </p:cNvSpPr>
          <p:nvPr>
            <p:ph idx="1"/>
          </p:nvPr>
        </p:nvSpPr>
        <p:spPr>
          <a:xfrm>
            <a:off x="838200" y="762001"/>
            <a:ext cx="10515600" cy="5643596"/>
          </a:xfrm>
          <a:prstGeom prst="rect">
            <a:avLst/>
          </a:prstGeom>
          <a:noFill/>
        </p:spPr>
        <p:txBody>
          <a:bodyPr wrap="square" rtlCol="0">
            <a:spAutoFit/>
          </a:bodyPr>
          <a:lstStyle/>
          <a:p>
            <a:pPr marL="0" indent="0">
              <a:buNone/>
            </a:pPr>
            <a:r>
              <a:rPr lang="sr-Latn-RS" b="1" dirty="0">
                <a:solidFill>
                  <a:srgbClr val="C00000"/>
                </a:solidFill>
                <a:latin typeface="Book Antiqua" panose="02040602050305030304" pitchFamily="18" charset="0"/>
              </a:rPr>
              <a:t> ALL PARTNERS</a:t>
            </a:r>
          </a:p>
          <a:p>
            <a:pPr marL="342900" indent="-342900">
              <a:buAutoNum type="arabicPeriod"/>
            </a:pPr>
            <a:r>
              <a:rPr lang="sr-Latn-RS" b="1">
                <a:latin typeface="Book Antiqua" panose="02040602050305030304" pitchFamily="18" charset="0"/>
              </a:rPr>
              <a:t>Fulfilled  </a:t>
            </a:r>
            <a:r>
              <a:rPr lang="sr-Latn-RS" b="1" dirty="0">
                <a:latin typeface="Book Antiqua" panose="02040602050305030304" pitchFamily="18" charset="0"/>
              </a:rPr>
              <a:t>Staff mobility report (student mobility report) Annex P2</a:t>
            </a:r>
          </a:p>
          <a:p>
            <a:pPr marL="0" indent="0">
              <a:buNone/>
            </a:pPr>
            <a:r>
              <a:rPr lang="sr-Latn-RS" b="1" dirty="0">
                <a:solidFill>
                  <a:srgbClr val="FF0000"/>
                </a:solidFill>
                <a:latin typeface="Book Antiqua" panose="02040602050305030304" pitchFamily="18" charset="0"/>
              </a:rPr>
              <a:t>(originals to be given to SMS responsible person, who scans it and upload to NatRisk platform- SMS files</a:t>
            </a:r>
          </a:p>
          <a:p>
            <a:pPr marL="0" indent="0">
              <a:buNone/>
            </a:pPr>
            <a:r>
              <a:rPr lang="sr-Latn-RS" b="1" dirty="0">
                <a:solidFill>
                  <a:srgbClr val="FF0000"/>
                </a:solidFill>
                <a:latin typeface="Book Antiqua" panose="02040602050305030304" pitchFamily="18" charset="0"/>
              </a:rPr>
              <a:t>OR send to smsnatrisk@gmail.com</a:t>
            </a:r>
          </a:p>
          <a:p>
            <a:pPr marL="0" indent="0">
              <a:buNone/>
            </a:pPr>
            <a:r>
              <a:rPr lang="sr-Latn-RS" b="1" dirty="0">
                <a:latin typeface="Book Antiqua" panose="02040602050305030304" pitchFamily="18" charset="0"/>
              </a:rPr>
              <a:t>2. Short impressions of mobility, photo to be published on project website</a:t>
            </a:r>
          </a:p>
          <a:p>
            <a:pPr marL="0" indent="0">
              <a:buNone/>
            </a:pPr>
            <a:r>
              <a:rPr lang="sr-Latn-RS" b="1" dirty="0">
                <a:latin typeface="Book Antiqua" panose="02040602050305030304" pitchFamily="18" charset="0"/>
              </a:rPr>
              <a:t>(send to coordinator or smsnatrisk@gmail.com)</a:t>
            </a:r>
            <a:endParaRPr lang="en-US" b="1" dirty="0">
              <a:latin typeface="Book Antiqua" panose="02040602050305030304" pitchFamily="18" charset="0"/>
            </a:endParaRPr>
          </a:p>
          <a:p>
            <a:pPr marL="0" indent="0">
              <a:buNone/>
            </a:pPr>
            <a:r>
              <a:rPr lang="en-US" b="1" dirty="0">
                <a:solidFill>
                  <a:srgbClr val="FF0000"/>
                </a:solidFill>
                <a:latin typeface="Book Antiqua" panose="02040602050305030304" pitchFamily="18" charset="0"/>
              </a:rPr>
              <a:t>3. Completed EU survey</a:t>
            </a:r>
            <a:endParaRPr lang="sr-Latn-RS" b="1" dirty="0">
              <a:solidFill>
                <a:srgbClr val="FF0000"/>
              </a:solidFill>
              <a:latin typeface="Book Antiqua" panose="02040602050305030304" pitchFamily="18" charset="0"/>
            </a:endParaRPr>
          </a:p>
          <a:p>
            <a:pPr marL="0" indent="0">
              <a:buNone/>
            </a:pPr>
            <a:r>
              <a:rPr lang="sr-Latn-RS" b="1" dirty="0">
                <a:latin typeface="Book Antiqua" panose="02040602050305030304" pitchFamily="18" charset="0"/>
              </a:rPr>
              <a:t>4. Two verified copies of whole documentation to deliver to Coordinator via mail or in person</a:t>
            </a:r>
            <a:endParaRPr lang="en-US" b="1" dirty="0">
              <a:latin typeface="Book Antiqua" panose="02040602050305030304" pitchFamily="18" charset="0"/>
            </a:endParaRPr>
          </a:p>
        </p:txBody>
      </p:sp>
      <p:sp>
        <p:nvSpPr>
          <p:cNvPr id="5" name="Title 1">
            <a:extLst>
              <a:ext uri="{FF2B5EF4-FFF2-40B4-BE49-F238E27FC236}">
                <a16:creationId xmlns:a16="http://schemas.microsoft.com/office/drawing/2014/main" id="{5625CED2-7F17-45AF-A6B8-A792EAE30A1E}"/>
              </a:ext>
            </a:extLst>
          </p:cNvPr>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6" name="Straight Connector 5">
            <a:extLst>
              <a:ext uri="{FF2B5EF4-FFF2-40B4-BE49-F238E27FC236}">
                <a16:creationId xmlns:a16="http://schemas.microsoft.com/office/drawing/2014/main" id="{204BFF7A-4BE9-481B-82F4-BBA73F859A16}"/>
              </a:ext>
            </a:extLst>
          </p:cNvPr>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final_color.jpg">
            <a:extLst>
              <a:ext uri="{FF2B5EF4-FFF2-40B4-BE49-F238E27FC236}">
                <a16:creationId xmlns:a16="http://schemas.microsoft.com/office/drawing/2014/main" id="{0B7F8A4D-391C-4C9B-BB30-CCC5B0170B3D}"/>
              </a:ext>
            </a:extLst>
          </p:cNvPr>
          <p:cNvPicPr>
            <a:picLocks noChangeAspect="1"/>
          </p:cNvPicPr>
          <p:nvPr/>
        </p:nvPicPr>
        <p:blipFill>
          <a:blip r:embed="rId2" cstate="print"/>
          <a:stretch>
            <a:fillRect/>
          </a:stretch>
        </p:blipFill>
        <p:spPr>
          <a:xfrm>
            <a:off x="1524000" y="0"/>
            <a:ext cx="1447800" cy="685800"/>
          </a:xfrm>
          <a:prstGeom prst="rect">
            <a:avLst/>
          </a:prstGeom>
        </p:spPr>
      </p:pic>
      <p:pic>
        <p:nvPicPr>
          <p:cNvPr id="8" name="Picture 7" descr="eu_flag_co_funded_pos_[rgb]_right.jpg">
            <a:extLst>
              <a:ext uri="{FF2B5EF4-FFF2-40B4-BE49-F238E27FC236}">
                <a16:creationId xmlns:a16="http://schemas.microsoft.com/office/drawing/2014/main" id="{D057958E-E035-4994-8D8D-AEEFB235DD66}"/>
              </a:ext>
            </a:extLst>
          </p:cNvPr>
          <p:cNvPicPr/>
          <p:nvPr/>
        </p:nvPicPr>
        <p:blipFill>
          <a:blip r:embed="rId3" cstate="print"/>
          <a:stretch>
            <a:fillRect/>
          </a:stretch>
        </p:blipFill>
        <p:spPr>
          <a:xfrm>
            <a:off x="8991600" y="152401"/>
            <a:ext cx="1676400" cy="409575"/>
          </a:xfrm>
          <a:prstGeom prst="rect">
            <a:avLst/>
          </a:prstGeom>
        </p:spPr>
      </p:pic>
    </p:spTree>
    <p:extLst>
      <p:ext uri="{BB962C8B-B14F-4D97-AF65-F5344CB8AC3E}">
        <p14:creationId xmlns:p14="http://schemas.microsoft.com/office/powerpoint/2010/main" val="2345366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505200" y="152401"/>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152400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pic>
        <p:nvPicPr>
          <p:cNvPr id="11" name="Picture 10" descr="final_color.jpg"/>
          <p:cNvPicPr>
            <a:picLocks noChangeAspect="1"/>
          </p:cNvPicPr>
          <p:nvPr/>
        </p:nvPicPr>
        <p:blipFill>
          <a:blip r:embed="rId2" cstate="print"/>
          <a:stretch>
            <a:fillRect/>
          </a:stretch>
        </p:blipFill>
        <p:spPr>
          <a:xfrm>
            <a:off x="152400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8991600" y="152401"/>
            <a:ext cx="1676400" cy="409575"/>
          </a:xfrm>
          <a:prstGeom prst="rect">
            <a:avLst/>
          </a:prstGeom>
        </p:spPr>
      </p:pic>
      <p:sp>
        <p:nvSpPr>
          <p:cNvPr id="10" name="Title 1"/>
          <p:cNvSpPr>
            <a:spLocks noGrp="1"/>
          </p:cNvSpPr>
          <p:nvPr>
            <p:ph type="title"/>
          </p:nvPr>
        </p:nvSpPr>
        <p:spPr>
          <a:xfrm>
            <a:off x="1981200" y="685800"/>
            <a:ext cx="8229600" cy="749300"/>
          </a:xfrm>
        </p:spPr>
        <p:txBody>
          <a:bodyPr>
            <a:normAutofit/>
          </a:bodyPr>
          <a:lstStyle/>
          <a:p>
            <a:r>
              <a:rPr lang="en-US" sz="3600" dirty="0">
                <a:solidFill>
                  <a:srgbClr val="002060"/>
                </a:solidFill>
                <a:latin typeface="Book Antiqua" panose="02040602050305030304" pitchFamily="18" charset="0"/>
              </a:rPr>
              <a:t>Implementation – </a:t>
            </a:r>
            <a:r>
              <a:rPr lang="en-US" sz="3600" dirty="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3" name="Content Placeholder 10"/>
          <p:cNvSpPr>
            <a:spLocks noGrp="1"/>
          </p:cNvSpPr>
          <p:nvPr>
            <p:ph idx="1"/>
          </p:nvPr>
        </p:nvSpPr>
        <p:spPr>
          <a:xfrm>
            <a:off x="1981200" y="1874838"/>
            <a:ext cx="8305800" cy="3916363"/>
          </a:xfrm>
        </p:spPr>
        <p:txBody>
          <a:bodyPr>
            <a:normAutofit/>
          </a:bodyPr>
          <a:lstStyle/>
          <a:p>
            <a:pPr>
              <a:spcBef>
                <a:spcPts val="1800"/>
              </a:spcBef>
            </a:pPr>
            <a:r>
              <a:rPr lang="en-US" sz="2400" b="1" dirty="0">
                <a:latin typeface="Book Antiqua" pitchFamily="18" charset="0"/>
              </a:rPr>
              <a:t>Pre-financing of the grant must be foreseen for the students</a:t>
            </a:r>
            <a:r>
              <a:rPr lang="sr-Latn-RS" sz="2400" b="1" dirty="0">
                <a:latin typeface="Book Antiqua" pitchFamily="18" charset="0"/>
              </a:rPr>
              <a:t>/staff</a:t>
            </a:r>
            <a:r>
              <a:rPr lang="en-US" sz="2400" b="1" dirty="0">
                <a:latin typeface="Book Antiqua" pitchFamily="18" charset="0"/>
              </a:rPr>
              <a:t> in order to facilitate the installation process</a:t>
            </a:r>
            <a:endParaRPr lang="sr-Latn-RS" sz="2400" b="1" dirty="0">
              <a:latin typeface="Book Antiqua" pitchFamily="18" charset="0"/>
            </a:endParaRPr>
          </a:p>
          <a:p>
            <a:pPr>
              <a:spcBef>
                <a:spcPts val="1800"/>
              </a:spcBef>
            </a:pPr>
            <a:endParaRPr lang="sr-Latn-RS" sz="2400" b="1" dirty="0">
              <a:latin typeface="Book Antiqua" pitchFamily="18" charset="0"/>
            </a:endParaRPr>
          </a:p>
          <a:p>
            <a:pPr marL="0" indent="0">
              <a:spcBef>
                <a:spcPts val="1800"/>
              </a:spcBef>
              <a:buNone/>
            </a:pPr>
            <a:endParaRPr lang="en-US" sz="2400" b="1" dirty="0">
              <a:latin typeface="Book Antiqua" pitchFamily="18" charset="0"/>
            </a:endParaRPr>
          </a:p>
          <a:p>
            <a:pPr>
              <a:spcBef>
                <a:spcPts val="1800"/>
              </a:spcBef>
            </a:pPr>
            <a:r>
              <a:rPr lang="en-US" sz="2400" b="1" dirty="0">
                <a:latin typeface="Book Antiqua" pitchFamily="18" charset="0"/>
              </a:rPr>
              <a:t>Receiving </a:t>
            </a:r>
            <a:r>
              <a:rPr lang="en-US" sz="2400" b="1" dirty="0" err="1">
                <a:latin typeface="Book Antiqua" pitchFamily="18" charset="0"/>
              </a:rPr>
              <a:t>organi</a:t>
            </a:r>
            <a:r>
              <a:rPr lang="sr-Latn-RS" sz="2400" b="1" dirty="0">
                <a:latin typeface="Book Antiqua" pitchFamily="18" charset="0"/>
              </a:rPr>
              <a:t>z</a:t>
            </a:r>
            <a:r>
              <a:rPr lang="en-US" sz="2400" b="1" dirty="0" err="1">
                <a:latin typeface="Book Antiqua" pitchFamily="18" charset="0"/>
              </a:rPr>
              <a:t>ation</a:t>
            </a:r>
            <a:r>
              <a:rPr lang="en-US" sz="2400" b="1" dirty="0">
                <a:latin typeface="Book Antiqua" pitchFamily="18" charset="0"/>
              </a:rPr>
              <a:t> and sending </a:t>
            </a:r>
            <a:r>
              <a:rPr lang="en-US" sz="2400" b="1" dirty="0" err="1">
                <a:latin typeface="Book Antiqua" pitchFamily="18" charset="0"/>
              </a:rPr>
              <a:t>organi</a:t>
            </a:r>
            <a:r>
              <a:rPr lang="sr-Latn-RS" sz="2400" b="1" dirty="0">
                <a:latin typeface="Book Antiqua" pitchFamily="18" charset="0"/>
              </a:rPr>
              <a:t>z</a:t>
            </a:r>
            <a:r>
              <a:rPr lang="en-US" sz="2400" b="1" dirty="0" err="1">
                <a:latin typeface="Book Antiqua" pitchFamily="18" charset="0"/>
              </a:rPr>
              <a:t>ation</a:t>
            </a:r>
            <a:r>
              <a:rPr lang="en-US" sz="2400" b="1" dirty="0">
                <a:latin typeface="Book Antiqua" pitchFamily="18" charset="0"/>
              </a:rPr>
              <a:t> have to ensure a constant follow-up and regular monitoring on the individual mobility</a:t>
            </a:r>
          </a:p>
          <a:p>
            <a:pPr>
              <a:spcBef>
                <a:spcPts val="1800"/>
              </a:spcBef>
            </a:pPr>
            <a:endParaRPr lang="en-US" sz="2400" b="1" dirty="0">
              <a:solidFill>
                <a:schemeClr val="accent2">
                  <a:lumMod val="75000"/>
                </a:schemeClr>
              </a:solidFill>
              <a:latin typeface="Book Antiqua" pitchFamily="18" charset="0"/>
            </a:endParaRPr>
          </a:p>
        </p:txBody>
      </p:sp>
    </p:spTree>
    <p:extLst>
      <p:ext uri="{BB962C8B-B14F-4D97-AF65-F5344CB8AC3E}">
        <p14:creationId xmlns:p14="http://schemas.microsoft.com/office/powerpoint/2010/main" val="432376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1280</Words>
  <Application>Microsoft Office PowerPoint</Application>
  <PresentationFormat>Widescreen</PresentationFormat>
  <Paragraphs>223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Book Antiqua</vt:lpstr>
      <vt:lpstr>Calibri</vt:lpstr>
      <vt:lpstr>Calibri Light</vt:lpstr>
      <vt:lpstr>Times New Roman</vt:lpstr>
      <vt:lpstr>Office Theme</vt:lpstr>
      <vt:lpstr>Development of master curricula for natural disasters risk management in Western Balkan countries</vt:lpstr>
      <vt:lpstr>PowerPoint Presentation</vt:lpstr>
      <vt:lpstr>Interinstitutional agreements signed</vt:lpstr>
      <vt:lpstr>Preparation –tasks </vt:lpstr>
      <vt:lpstr>PowerPoint Presentation</vt:lpstr>
      <vt:lpstr>PowerPoint Presentation</vt:lpstr>
      <vt:lpstr>PowerPoint Presentation</vt:lpstr>
      <vt:lpstr>PowerPoint Presentation</vt:lpstr>
      <vt:lpstr>Implementation – basic principles</vt:lpstr>
      <vt:lpstr> All mobility details must be encoded in the EACEA Mobility tool </vt:lpstr>
      <vt:lpstr>Follow-up – basic principles</vt:lpstr>
      <vt:lpstr>Financial Management – basic principles</vt:lpstr>
      <vt:lpstr>Subsistence costs – students and staff </vt:lpstr>
      <vt:lpstr>Modification of the mobility scheme</vt:lpstr>
      <vt:lpstr>Documents inventory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master curricula for natural disasters risk management in Western Balkan countries</dc:title>
  <dc:creator>Vesna Stankov- Jovanović</dc:creator>
  <cp:lastModifiedBy>Vesna Stankov- Jovanović</cp:lastModifiedBy>
  <cp:revision>7</cp:revision>
  <dcterms:created xsi:type="dcterms:W3CDTF">2018-09-05T15:24:08Z</dcterms:created>
  <dcterms:modified xsi:type="dcterms:W3CDTF">2018-09-06T08:17:20Z</dcterms:modified>
</cp:coreProperties>
</file>